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74"/>
  </p:notesMasterIdLst>
  <p:handoutMasterIdLst>
    <p:handoutMasterId r:id="rId75"/>
  </p:handoutMasterIdLst>
  <p:sldIdLst>
    <p:sldId id="462" r:id="rId8"/>
    <p:sldId id="463" r:id="rId9"/>
    <p:sldId id="464" r:id="rId10"/>
    <p:sldId id="466" r:id="rId11"/>
    <p:sldId id="467" r:id="rId12"/>
    <p:sldId id="474" r:id="rId13"/>
    <p:sldId id="475" r:id="rId14"/>
    <p:sldId id="476" r:id="rId15"/>
    <p:sldId id="477" r:id="rId16"/>
    <p:sldId id="478" r:id="rId17"/>
    <p:sldId id="479" r:id="rId18"/>
    <p:sldId id="473" r:id="rId19"/>
    <p:sldId id="480" r:id="rId20"/>
    <p:sldId id="481" r:id="rId21"/>
    <p:sldId id="482" r:id="rId22"/>
    <p:sldId id="483" r:id="rId23"/>
    <p:sldId id="484" r:id="rId24"/>
    <p:sldId id="485" r:id="rId25"/>
    <p:sldId id="486" r:id="rId26"/>
    <p:sldId id="487" r:id="rId27"/>
    <p:sldId id="488" r:id="rId28"/>
    <p:sldId id="489" r:id="rId29"/>
    <p:sldId id="490" r:id="rId30"/>
    <p:sldId id="491" r:id="rId31"/>
    <p:sldId id="492" r:id="rId32"/>
    <p:sldId id="493" r:id="rId33"/>
    <p:sldId id="494" r:id="rId34"/>
    <p:sldId id="495" r:id="rId35"/>
    <p:sldId id="496" r:id="rId36"/>
    <p:sldId id="497" r:id="rId37"/>
    <p:sldId id="499" r:id="rId38"/>
    <p:sldId id="498" r:id="rId39"/>
    <p:sldId id="500" r:id="rId40"/>
    <p:sldId id="501" r:id="rId41"/>
    <p:sldId id="502" r:id="rId42"/>
    <p:sldId id="503" r:id="rId43"/>
    <p:sldId id="504" r:id="rId44"/>
    <p:sldId id="505" r:id="rId45"/>
    <p:sldId id="506" r:id="rId46"/>
    <p:sldId id="461" r:id="rId47"/>
    <p:sldId id="507" r:id="rId48"/>
    <p:sldId id="508" r:id="rId49"/>
    <p:sldId id="509" r:id="rId50"/>
    <p:sldId id="510" r:id="rId51"/>
    <p:sldId id="511" r:id="rId52"/>
    <p:sldId id="512" r:id="rId53"/>
    <p:sldId id="513" r:id="rId54"/>
    <p:sldId id="514" r:id="rId55"/>
    <p:sldId id="515" r:id="rId56"/>
    <p:sldId id="516" r:id="rId57"/>
    <p:sldId id="517" r:id="rId58"/>
    <p:sldId id="518" r:id="rId59"/>
    <p:sldId id="519" r:id="rId60"/>
    <p:sldId id="520" r:id="rId61"/>
    <p:sldId id="521" r:id="rId62"/>
    <p:sldId id="522" r:id="rId63"/>
    <p:sldId id="523" r:id="rId64"/>
    <p:sldId id="524" r:id="rId65"/>
    <p:sldId id="525" r:id="rId66"/>
    <p:sldId id="526" r:id="rId67"/>
    <p:sldId id="527" r:id="rId68"/>
    <p:sldId id="531" r:id="rId69"/>
    <p:sldId id="529" r:id="rId70"/>
    <p:sldId id="530" r:id="rId71"/>
    <p:sldId id="452" r:id="rId72"/>
    <p:sldId id="264"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0206"/>
    <a:srgbClr val="AD2B26"/>
    <a:srgbClr val="49504F"/>
    <a:srgbClr val="B70006"/>
    <a:srgbClr val="FFFFE4"/>
    <a:srgbClr val="919191"/>
    <a:srgbClr val="333333"/>
    <a:srgbClr val="FFFFFF"/>
    <a:srgbClr val="D9D9D9"/>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0554" autoAdjust="0"/>
  </p:normalViewPr>
  <p:slideViewPr>
    <p:cSldViewPr snapToGrid="0">
      <p:cViewPr varScale="1">
        <p:scale>
          <a:sx n="77" d="100"/>
          <a:sy n="77" d="100"/>
        </p:scale>
        <p:origin x="1200" y="72"/>
      </p:cViewPr>
      <p:guideLst/>
    </p:cSldViewPr>
  </p:slideViewPr>
  <p:notesTextViewPr>
    <p:cViewPr>
      <p:scale>
        <a:sx n="1" d="1"/>
        <a:sy n="1" d="1"/>
      </p:scale>
      <p:origin x="0" y="0"/>
    </p:cViewPr>
  </p:notesTextViewPr>
  <p:notesViewPr>
    <p:cSldViewPr snapToGrid="0" showGuides="1">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7562A3-39AC-4BFF-B1A7-D3F49CBF5801}"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CN" altLang="en-US"/>
        </a:p>
      </dgm:t>
    </dgm:pt>
    <dgm:pt modelId="{601E7582-5A9D-4F82-8535-D4832C6D21CF}">
      <dgm:prSet phldrT="[文本]" custT="1"/>
      <dgm:spPr/>
      <dgm:t>
        <a:bodyPr/>
        <a:lstStyle/>
        <a:p>
          <a:r>
            <a:rPr lang="en-US" altLang="zh-CN" sz="2000" dirty="0" smtClean="0"/>
            <a:t>Python</a:t>
          </a:r>
          <a:r>
            <a:rPr lang="zh-CN" altLang="en-US" sz="2000" dirty="0" smtClean="0"/>
            <a:t>文件</a:t>
          </a:r>
          <a:r>
            <a:rPr lang="en-US" altLang="zh-CN" sz="2000" dirty="0" smtClean="0"/>
            <a:t>(.</a:t>
          </a:r>
          <a:r>
            <a:rPr lang="en-US" altLang="zh-CN" sz="2000" dirty="0" err="1" smtClean="0"/>
            <a:t>py</a:t>
          </a:r>
          <a:r>
            <a:rPr lang="en-US" altLang="zh-CN" sz="2000" dirty="0" smtClean="0"/>
            <a:t>)</a:t>
          </a:r>
          <a:endParaRPr lang="zh-CN" altLang="en-US" sz="2000" dirty="0"/>
        </a:p>
      </dgm:t>
    </dgm:pt>
    <dgm:pt modelId="{DD48360E-D9CA-41E6-BD36-74BA2B12D03E}" type="parTrans" cxnId="{268AF29F-7964-4041-A0AA-3BC9762894AB}">
      <dgm:prSet/>
      <dgm:spPr/>
      <dgm:t>
        <a:bodyPr/>
        <a:lstStyle/>
        <a:p>
          <a:endParaRPr lang="zh-CN" altLang="en-US" sz="2000"/>
        </a:p>
      </dgm:t>
    </dgm:pt>
    <dgm:pt modelId="{EF25F01C-54EE-419C-B967-BC2248142FC4}" type="sibTrans" cxnId="{268AF29F-7964-4041-A0AA-3BC9762894AB}">
      <dgm:prSet custT="1"/>
      <dgm:spPr/>
      <dgm:t>
        <a:bodyPr/>
        <a:lstStyle/>
        <a:p>
          <a:endParaRPr lang="zh-CN" altLang="en-US" sz="2000"/>
        </a:p>
      </dgm:t>
    </dgm:pt>
    <dgm:pt modelId="{D513D019-5652-4CA0-96BF-F1CCD64CA79D}">
      <dgm:prSet phldrT="[文本]" custT="1"/>
      <dgm:spPr/>
      <dgm:t>
        <a:bodyPr/>
        <a:lstStyle/>
        <a:p>
          <a:r>
            <a:rPr lang="en-US" altLang="zh-CN" sz="2000" dirty="0" smtClean="0"/>
            <a:t>Python</a:t>
          </a:r>
          <a:r>
            <a:rPr lang="zh-CN" altLang="en-US" sz="2000" dirty="0" smtClean="0"/>
            <a:t>解析器</a:t>
          </a:r>
          <a:endParaRPr lang="zh-CN" altLang="en-US" sz="2000" dirty="0"/>
        </a:p>
      </dgm:t>
    </dgm:pt>
    <dgm:pt modelId="{2C750EBF-91A0-49F6-90F8-236BD1A63B8C}" type="parTrans" cxnId="{675CB213-86BA-4C92-AA6E-C5A1920A321C}">
      <dgm:prSet/>
      <dgm:spPr/>
      <dgm:t>
        <a:bodyPr/>
        <a:lstStyle/>
        <a:p>
          <a:endParaRPr lang="zh-CN" altLang="en-US" sz="2000"/>
        </a:p>
      </dgm:t>
    </dgm:pt>
    <dgm:pt modelId="{A6F74D07-360A-4219-BDE5-F13F60E76FFF}" type="sibTrans" cxnId="{675CB213-86BA-4C92-AA6E-C5A1920A321C}">
      <dgm:prSet custT="1"/>
      <dgm:spPr/>
      <dgm:t>
        <a:bodyPr/>
        <a:lstStyle/>
        <a:p>
          <a:endParaRPr lang="zh-CN" altLang="en-US" sz="2000"/>
        </a:p>
      </dgm:t>
    </dgm:pt>
    <dgm:pt modelId="{97CD612A-6E42-40D3-9DAE-4DBF5EE322C7}">
      <dgm:prSet phldrT="[文本]" custT="1"/>
      <dgm:spPr/>
      <dgm:t>
        <a:bodyPr/>
        <a:lstStyle/>
        <a:p>
          <a:r>
            <a:rPr lang="zh-CN" altLang="en-US" sz="2000" dirty="0" smtClean="0"/>
            <a:t>机器语言</a:t>
          </a:r>
          <a:endParaRPr lang="zh-CN" altLang="en-US" sz="2000" dirty="0"/>
        </a:p>
      </dgm:t>
    </dgm:pt>
    <dgm:pt modelId="{F315ED43-69B1-412E-BD0F-683D8EAE50AD}" type="parTrans" cxnId="{52F77615-34CF-4A21-9C28-436809445B73}">
      <dgm:prSet/>
      <dgm:spPr/>
      <dgm:t>
        <a:bodyPr/>
        <a:lstStyle/>
        <a:p>
          <a:endParaRPr lang="zh-CN" altLang="en-US" sz="2000"/>
        </a:p>
      </dgm:t>
    </dgm:pt>
    <dgm:pt modelId="{F0EA3262-90FE-49CF-ACE6-C1CB248680B3}" type="sibTrans" cxnId="{52F77615-34CF-4A21-9C28-436809445B73}">
      <dgm:prSet/>
      <dgm:spPr/>
      <dgm:t>
        <a:bodyPr/>
        <a:lstStyle/>
        <a:p>
          <a:endParaRPr lang="zh-CN" altLang="en-US" sz="2000"/>
        </a:p>
      </dgm:t>
    </dgm:pt>
    <dgm:pt modelId="{9D52204E-F5BF-47F8-9BE4-21AE3525B548}" type="pres">
      <dgm:prSet presAssocID="{517562A3-39AC-4BFF-B1A7-D3F49CBF5801}" presName="Name0" presStyleCnt="0">
        <dgm:presLayoutVars>
          <dgm:dir/>
          <dgm:resizeHandles val="exact"/>
        </dgm:presLayoutVars>
      </dgm:prSet>
      <dgm:spPr/>
      <dgm:t>
        <a:bodyPr/>
        <a:lstStyle/>
        <a:p>
          <a:endParaRPr lang="zh-CN" altLang="en-US"/>
        </a:p>
      </dgm:t>
    </dgm:pt>
    <dgm:pt modelId="{D3A960A2-3FDD-4772-97BE-D8A899052E99}" type="pres">
      <dgm:prSet presAssocID="{601E7582-5A9D-4F82-8535-D4832C6D21CF}" presName="node" presStyleLbl="node1" presStyleIdx="0" presStyleCnt="3">
        <dgm:presLayoutVars>
          <dgm:bulletEnabled val="1"/>
        </dgm:presLayoutVars>
      </dgm:prSet>
      <dgm:spPr/>
      <dgm:t>
        <a:bodyPr/>
        <a:lstStyle/>
        <a:p>
          <a:endParaRPr lang="zh-CN" altLang="en-US"/>
        </a:p>
      </dgm:t>
    </dgm:pt>
    <dgm:pt modelId="{8525A07E-9585-443F-B41F-242B688BCF3E}" type="pres">
      <dgm:prSet presAssocID="{EF25F01C-54EE-419C-B967-BC2248142FC4}" presName="sibTrans" presStyleLbl="sibTrans2D1" presStyleIdx="0" presStyleCnt="2"/>
      <dgm:spPr/>
      <dgm:t>
        <a:bodyPr/>
        <a:lstStyle/>
        <a:p>
          <a:endParaRPr lang="zh-CN" altLang="en-US"/>
        </a:p>
      </dgm:t>
    </dgm:pt>
    <dgm:pt modelId="{B036BAC9-1EE9-4688-AAFB-FC4D9BBA7591}" type="pres">
      <dgm:prSet presAssocID="{EF25F01C-54EE-419C-B967-BC2248142FC4}" presName="connectorText" presStyleLbl="sibTrans2D1" presStyleIdx="0" presStyleCnt="2"/>
      <dgm:spPr/>
      <dgm:t>
        <a:bodyPr/>
        <a:lstStyle/>
        <a:p>
          <a:endParaRPr lang="zh-CN" altLang="en-US"/>
        </a:p>
      </dgm:t>
    </dgm:pt>
    <dgm:pt modelId="{FD3E6B1B-4F3C-4927-A660-A221C6E11EAE}" type="pres">
      <dgm:prSet presAssocID="{D513D019-5652-4CA0-96BF-F1CCD64CA79D}" presName="node" presStyleLbl="node1" presStyleIdx="1" presStyleCnt="3">
        <dgm:presLayoutVars>
          <dgm:bulletEnabled val="1"/>
        </dgm:presLayoutVars>
      </dgm:prSet>
      <dgm:spPr/>
      <dgm:t>
        <a:bodyPr/>
        <a:lstStyle/>
        <a:p>
          <a:endParaRPr lang="zh-CN" altLang="en-US"/>
        </a:p>
      </dgm:t>
    </dgm:pt>
    <dgm:pt modelId="{E2659C00-756F-421F-92C9-37F897E680E6}" type="pres">
      <dgm:prSet presAssocID="{A6F74D07-360A-4219-BDE5-F13F60E76FFF}" presName="sibTrans" presStyleLbl="sibTrans2D1" presStyleIdx="1" presStyleCnt="2"/>
      <dgm:spPr/>
      <dgm:t>
        <a:bodyPr/>
        <a:lstStyle/>
        <a:p>
          <a:endParaRPr lang="zh-CN" altLang="en-US"/>
        </a:p>
      </dgm:t>
    </dgm:pt>
    <dgm:pt modelId="{44AA5BA6-F7F0-4373-826F-477E7FBB29D0}" type="pres">
      <dgm:prSet presAssocID="{A6F74D07-360A-4219-BDE5-F13F60E76FFF}" presName="connectorText" presStyleLbl="sibTrans2D1" presStyleIdx="1" presStyleCnt="2"/>
      <dgm:spPr/>
      <dgm:t>
        <a:bodyPr/>
        <a:lstStyle/>
        <a:p>
          <a:endParaRPr lang="zh-CN" altLang="en-US"/>
        </a:p>
      </dgm:t>
    </dgm:pt>
    <dgm:pt modelId="{4C9D388A-7DC4-4B88-B933-CF68D4C8CB12}" type="pres">
      <dgm:prSet presAssocID="{97CD612A-6E42-40D3-9DAE-4DBF5EE322C7}" presName="node" presStyleLbl="node1" presStyleIdx="2" presStyleCnt="3">
        <dgm:presLayoutVars>
          <dgm:bulletEnabled val="1"/>
        </dgm:presLayoutVars>
      </dgm:prSet>
      <dgm:spPr/>
      <dgm:t>
        <a:bodyPr/>
        <a:lstStyle/>
        <a:p>
          <a:endParaRPr lang="zh-CN" altLang="en-US"/>
        </a:p>
      </dgm:t>
    </dgm:pt>
  </dgm:ptLst>
  <dgm:cxnLst>
    <dgm:cxn modelId="{829FC26E-9160-4C26-88B4-72E23EF8A842}" type="presOf" srcId="{601E7582-5A9D-4F82-8535-D4832C6D21CF}" destId="{D3A960A2-3FDD-4772-97BE-D8A899052E99}" srcOrd="0" destOrd="0" presId="urn:microsoft.com/office/officeart/2005/8/layout/process1"/>
    <dgm:cxn modelId="{97138BA2-F54C-479E-98D1-113330379AD7}" type="presOf" srcId="{A6F74D07-360A-4219-BDE5-F13F60E76FFF}" destId="{E2659C00-756F-421F-92C9-37F897E680E6}" srcOrd="0" destOrd="0" presId="urn:microsoft.com/office/officeart/2005/8/layout/process1"/>
    <dgm:cxn modelId="{18552F49-965F-47CC-AB62-757B7FD32680}" type="presOf" srcId="{EF25F01C-54EE-419C-B967-BC2248142FC4}" destId="{8525A07E-9585-443F-B41F-242B688BCF3E}" srcOrd="0" destOrd="0" presId="urn:microsoft.com/office/officeart/2005/8/layout/process1"/>
    <dgm:cxn modelId="{675CB213-86BA-4C92-AA6E-C5A1920A321C}" srcId="{517562A3-39AC-4BFF-B1A7-D3F49CBF5801}" destId="{D513D019-5652-4CA0-96BF-F1CCD64CA79D}" srcOrd="1" destOrd="0" parTransId="{2C750EBF-91A0-49F6-90F8-236BD1A63B8C}" sibTransId="{A6F74D07-360A-4219-BDE5-F13F60E76FFF}"/>
    <dgm:cxn modelId="{90E5F488-1C0E-4FB5-911E-D7DE57098F50}" type="presOf" srcId="{97CD612A-6E42-40D3-9DAE-4DBF5EE322C7}" destId="{4C9D388A-7DC4-4B88-B933-CF68D4C8CB12}" srcOrd="0" destOrd="0" presId="urn:microsoft.com/office/officeart/2005/8/layout/process1"/>
    <dgm:cxn modelId="{B2E97E2C-269B-49B5-829E-8BB74376397E}" type="presOf" srcId="{A6F74D07-360A-4219-BDE5-F13F60E76FFF}" destId="{44AA5BA6-F7F0-4373-826F-477E7FBB29D0}" srcOrd="1" destOrd="0" presId="urn:microsoft.com/office/officeart/2005/8/layout/process1"/>
    <dgm:cxn modelId="{30AF6D13-C105-4F14-B99B-3C4687E3CDB2}" type="presOf" srcId="{517562A3-39AC-4BFF-B1A7-D3F49CBF5801}" destId="{9D52204E-F5BF-47F8-9BE4-21AE3525B548}" srcOrd="0" destOrd="0" presId="urn:microsoft.com/office/officeart/2005/8/layout/process1"/>
    <dgm:cxn modelId="{52F77615-34CF-4A21-9C28-436809445B73}" srcId="{517562A3-39AC-4BFF-B1A7-D3F49CBF5801}" destId="{97CD612A-6E42-40D3-9DAE-4DBF5EE322C7}" srcOrd="2" destOrd="0" parTransId="{F315ED43-69B1-412E-BD0F-683D8EAE50AD}" sibTransId="{F0EA3262-90FE-49CF-ACE6-C1CB248680B3}"/>
    <dgm:cxn modelId="{268AF29F-7964-4041-A0AA-3BC9762894AB}" srcId="{517562A3-39AC-4BFF-B1A7-D3F49CBF5801}" destId="{601E7582-5A9D-4F82-8535-D4832C6D21CF}" srcOrd="0" destOrd="0" parTransId="{DD48360E-D9CA-41E6-BD36-74BA2B12D03E}" sibTransId="{EF25F01C-54EE-419C-B967-BC2248142FC4}"/>
    <dgm:cxn modelId="{04A285BC-0475-46B6-9567-4A58275E935B}" type="presOf" srcId="{EF25F01C-54EE-419C-B967-BC2248142FC4}" destId="{B036BAC9-1EE9-4688-AAFB-FC4D9BBA7591}" srcOrd="1" destOrd="0" presId="urn:microsoft.com/office/officeart/2005/8/layout/process1"/>
    <dgm:cxn modelId="{0DDA75B5-AA6F-42B9-AE47-3D14A7D70CFB}" type="presOf" srcId="{D513D019-5652-4CA0-96BF-F1CCD64CA79D}" destId="{FD3E6B1B-4F3C-4927-A660-A221C6E11EAE}" srcOrd="0" destOrd="0" presId="urn:microsoft.com/office/officeart/2005/8/layout/process1"/>
    <dgm:cxn modelId="{BC4E0892-C1E2-45BD-A613-0B73A95C824F}" type="presParOf" srcId="{9D52204E-F5BF-47F8-9BE4-21AE3525B548}" destId="{D3A960A2-3FDD-4772-97BE-D8A899052E99}" srcOrd="0" destOrd="0" presId="urn:microsoft.com/office/officeart/2005/8/layout/process1"/>
    <dgm:cxn modelId="{34A8B6CC-CD7A-4D49-BA89-D34EA611A13C}" type="presParOf" srcId="{9D52204E-F5BF-47F8-9BE4-21AE3525B548}" destId="{8525A07E-9585-443F-B41F-242B688BCF3E}" srcOrd="1" destOrd="0" presId="urn:microsoft.com/office/officeart/2005/8/layout/process1"/>
    <dgm:cxn modelId="{8EC7F680-E605-44A2-8C5F-6DCA4D7A1203}" type="presParOf" srcId="{8525A07E-9585-443F-B41F-242B688BCF3E}" destId="{B036BAC9-1EE9-4688-AAFB-FC4D9BBA7591}" srcOrd="0" destOrd="0" presId="urn:microsoft.com/office/officeart/2005/8/layout/process1"/>
    <dgm:cxn modelId="{0201F756-B77A-4AA4-AD4C-34A7FD9F2471}" type="presParOf" srcId="{9D52204E-F5BF-47F8-9BE4-21AE3525B548}" destId="{FD3E6B1B-4F3C-4927-A660-A221C6E11EAE}" srcOrd="2" destOrd="0" presId="urn:microsoft.com/office/officeart/2005/8/layout/process1"/>
    <dgm:cxn modelId="{5BD73B79-1939-49F8-9CD3-6925BC949F7D}" type="presParOf" srcId="{9D52204E-F5BF-47F8-9BE4-21AE3525B548}" destId="{E2659C00-756F-421F-92C9-37F897E680E6}" srcOrd="3" destOrd="0" presId="urn:microsoft.com/office/officeart/2005/8/layout/process1"/>
    <dgm:cxn modelId="{D30C8328-4D9E-40E9-8F4B-C50F7388E2B7}" type="presParOf" srcId="{E2659C00-756F-421F-92C9-37F897E680E6}" destId="{44AA5BA6-F7F0-4373-826F-477E7FBB29D0}" srcOrd="0" destOrd="0" presId="urn:microsoft.com/office/officeart/2005/8/layout/process1"/>
    <dgm:cxn modelId="{3C2DA932-E917-4194-BEB6-8C68EE7D0CCF}" type="presParOf" srcId="{9D52204E-F5BF-47F8-9BE4-21AE3525B548}" destId="{4C9D388A-7DC4-4B88-B933-CF68D4C8CB1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960A2-3FDD-4772-97BE-D8A899052E99}">
      <dsp:nvSpPr>
        <dsp:cNvPr id="0" name=""/>
        <dsp:cNvSpPr/>
      </dsp:nvSpPr>
      <dsp:spPr>
        <a:xfrm>
          <a:off x="7143" y="1199250"/>
          <a:ext cx="2135187" cy="128111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Python</a:t>
          </a:r>
          <a:r>
            <a:rPr lang="zh-CN" altLang="en-US" sz="2000" kern="1200" dirty="0" smtClean="0"/>
            <a:t>文件</a:t>
          </a:r>
          <a:r>
            <a:rPr lang="en-US" altLang="zh-CN" sz="2000" kern="1200" dirty="0" smtClean="0"/>
            <a:t>(.</a:t>
          </a:r>
          <a:r>
            <a:rPr lang="en-US" altLang="zh-CN" sz="2000" kern="1200" dirty="0" err="1" smtClean="0"/>
            <a:t>py</a:t>
          </a:r>
          <a:r>
            <a:rPr lang="en-US" altLang="zh-CN" sz="2000" kern="1200" dirty="0" smtClean="0"/>
            <a:t>)</a:t>
          </a:r>
          <a:endParaRPr lang="zh-CN" altLang="en-US" sz="2000" kern="1200" dirty="0"/>
        </a:p>
      </dsp:txBody>
      <dsp:txXfrm>
        <a:off x="44665" y="1236772"/>
        <a:ext cx="2060143" cy="1206068"/>
      </dsp:txXfrm>
    </dsp:sp>
    <dsp:sp modelId="{8525A07E-9585-443F-B41F-242B688BCF3E}">
      <dsp:nvSpPr>
        <dsp:cNvPr id="0" name=""/>
        <dsp:cNvSpPr/>
      </dsp:nvSpPr>
      <dsp:spPr>
        <a:xfrm>
          <a:off x="2355850" y="1575043"/>
          <a:ext cx="452659" cy="52952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2355850" y="1680948"/>
        <a:ext cx="316861" cy="317716"/>
      </dsp:txXfrm>
    </dsp:sp>
    <dsp:sp modelId="{FD3E6B1B-4F3C-4927-A660-A221C6E11EAE}">
      <dsp:nvSpPr>
        <dsp:cNvPr id="0" name=""/>
        <dsp:cNvSpPr/>
      </dsp:nvSpPr>
      <dsp:spPr>
        <a:xfrm>
          <a:off x="2996406" y="1199250"/>
          <a:ext cx="2135187" cy="1281112"/>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Python</a:t>
          </a:r>
          <a:r>
            <a:rPr lang="zh-CN" altLang="en-US" sz="2000" kern="1200" dirty="0" smtClean="0"/>
            <a:t>解析器</a:t>
          </a:r>
          <a:endParaRPr lang="zh-CN" altLang="en-US" sz="2000" kern="1200" dirty="0"/>
        </a:p>
      </dsp:txBody>
      <dsp:txXfrm>
        <a:off x="3033928" y="1236772"/>
        <a:ext cx="2060143" cy="1206068"/>
      </dsp:txXfrm>
    </dsp:sp>
    <dsp:sp modelId="{E2659C00-756F-421F-92C9-37F897E680E6}">
      <dsp:nvSpPr>
        <dsp:cNvPr id="0" name=""/>
        <dsp:cNvSpPr/>
      </dsp:nvSpPr>
      <dsp:spPr>
        <a:xfrm>
          <a:off x="5345112" y="1575043"/>
          <a:ext cx="452659" cy="529526"/>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5345112" y="1680948"/>
        <a:ext cx="316861" cy="317716"/>
      </dsp:txXfrm>
    </dsp:sp>
    <dsp:sp modelId="{4C9D388A-7DC4-4B88-B933-CF68D4C8CB12}">
      <dsp:nvSpPr>
        <dsp:cNvPr id="0" name=""/>
        <dsp:cNvSpPr/>
      </dsp:nvSpPr>
      <dsp:spPr>
        <a:xfrm>
          <a:off x="5985668" y="1199250"/>
          <a:ext cx="2135187" cy="1281112"/>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机器语言</a:t>
          </a:r>
          <a:endParaRPr lang="zh-CN" altLang="en-US" sz="2000" kern="1200" dirty="0"/>
        </a:p>
      </dsp:txBody>
      <dsp:txXfrm>
        <a:off x="6023190" y="1236772"/>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2021/3/6</a:t>
            </a:fld>
            <a:endParaRPr kumimoji="1" lang="zh-CN" altLang="en-US"/>
          </a:p>
        </p:txBody>
      </p:sp>
      <p:sp>
        <p:nvSpPr>
          <p:cNvPr id="4" name="页脚占位符 3">
            <a:extLst>
              <a:ext uri="{FF2B5EF4-FFF2-40B4-BE49-F238E27FC236}">
                <a16:creationId xmlns=""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2021/3/6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a:t>
            </a:fld>
            <a:endParaRPr lang="zh-CN" altLang="en-US"/>
          </a:p>
        </p:txBody>
      </p:sp>
    </p:spTree>
    <p:extLst>
      <p:ext uri="{BB962C8B-B14F-4D97-AF65-F5344CB8AC3E}">
        <p14:creationId xmlns:p14="http://schemas.microsoft.com/office/powerpoint/2010/main" val="395480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桌子上有两个杯子：</a:t>
            </a:r>
            <a:r>
              <a:rPr lang="en-US" altLang="zh-CN" dirty="0" smtClean="0"/>
              <a:t>1</a:t>
            </a:r>
            <a:r>
              <a:rPr lang="zh-CN" altLang="en-US" dirty="0" smtClean="0"/>
              <a:t>号杯子上装了一杯可乐，</a:t>
            </a:r>
            <a:r>
              <a:rPr lang="en-US" altLang="zh-CN" dirty="0" smtClean="0"/>
              <a:t>2</a:t>
            </a:r>
            <a:r>
              <a:rPr lang="zh-CN" altLang="en-US" dirty="0" smtClean="0"/>
              <a:t>号杯子装了一杯牛奶。通过</a:t>
            </a:r>
            <a:r>
              <a:rPr lang="en-US" altLang="zh-CN" dirty="0" smtClean="0"/>
              <a:t>Python</a:t>
            </a:r>
            <a:r>
              <a:rPr lang="zh-CN" altLang="en-US" dirty="0" smtClean="0"/>
              <a:t>程序将两个杯子中的饮料进行交换，交换后结果</a:t>
            </a:r>
            <a:r>
              <a:rPr lang="en-US" altLang="zh-CN" dirty="0" smtClean="0"/>
              <a:t>1</a:t>
            </a:r>
            <a:r>
              <a:rPr lang="zh-CN" altLang="en-US" dirty="0" smtClean="0"/>
              <a:t>号杯：牛奶，</a:t>
            </a:r>
            <a:r>
              <a:rPr lang="en-US" altLang="zh-CN" dirty="0" smtClean="0"/>
              <a:t>2</a:t>
            </a:r>
            <a:r>
              <a:rPr lang="zh-CN" altLang="en-US" dirty="0" smtClean="0"/>
              <a:t>号杯：可乐</a:t>
            </a: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42</a:t>
            </a:fld>
            <a:endParaRPr lang="zh-CN" altLang="en-US"/>
          </a:p>
        </p:txBody>
      </p:sp>
    </p:spTree>
    <p:extLst>
      <p:ext uri="{BB962C8B-B14F-4D97-AF65-F5344CB8AC3E}">
        <p14:creationId xmlns:p14="http://schemas.microsoft.com/office/powerpoint/2010/main" val="3067110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en-US" altLang="zh-CN" dirty="0" smtClean="0"/>
              <a:t>%06d</a:t>
            </a:r>
            <a:r>
              <a:rPr kumimoji="1" lang="zh-CN" altLang="en-US" dirty="0" smtClean="0"/>
              <a:t>，表示输出的整数显示位数，不足以</a:t>
            </a:r>
            <a:r>
              <a:rPr kumimoji="1" lang="en-US" altLang="zh-CN" dirty="0" smtClean="0"/>
              <a:t>0</a:t>
            </a:r>
            <a:r>
              <a:rPr kumimoji="1" lang="zh-CN" altLang="en-US" dirty="0" smtClean="0"/>
              <a:t>补全，超出当前位数则原样输出</a:t>
            </a:r>
            <a:endParaRPr kumimoji="1" lang="en-US" altLang="zh-CN" dirty="0" smtClean="0"/>
          </a:p>
          <a:p>
            <a:pPr marL="0" indent="0">
              <a:buNone/>
            </a:pPr>
            <a:r>
              <a:rPr kumimoji="1" lang="en-US" altLang="zh-CN" dirty="0" smtClean="0"/>
              <a:t>%.2f</a:t>
            </a:r>
            <a:r>
              <a:rPr kumimoji="1" lang="zh-CN" altLang="en-US" dirty="0" smtClean="0"/>
              <a:t>，表示小数点后显示的小数位数。</a:t>
            </a:r>
            <a:endParaRPr kumimoji="1" lang="en-US" altLang="zh-CN" dirty="0" smtClean="0"/>
          </a:p>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59</a:t>
            </a:fld>
            <a:endParaRPr lang="zh-CN" altLang="en-US"/>
          </a:p>
        </p:txBody>
      </p:sp>
    </p:spTree>
    <p:extLst>
      <p:ext uri="{BB962C8B-B14F-4D97-AF65-F5344CB8AC3E}">
        <p14:creationId xmlns:p14="http://schemas.microsoft.com/office/powerpoint/2010/main" val="1273858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60</a:t>
            </a:fld>
            <a:endParaRPr lang="zh-CN" altLang="en-US"/>
          </a:p>
        </p:txBody>
      </p:sp>
    </p:spTree>
    <p:extLst>
      <p:ext uri="{BB962C8B-B14F-4D97-AF65-F5344CB8AC3E}">
        <p14:creationId xmlns:p14="http://schemas.microsoft.com/office/powerpoint/2010/main" val="106383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61</a:t>
            </a:fld>
            <a:endParaRPr lang="zh-CN" altLang="en-US"/>
          </a:p>
        </p:txBody>
      </p:sp>
    </p:spTree>
    <p:extLst>
      <p:ext uri="{BB962C8B-B14F-4D97-AF65-F5344CB8AC3E}">
        <p14:creationId xmlns:p14="http://schemas.microsoft.com/office/powerpoint/2010/main" val="2104256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455844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a:extLst>
              <a:ext uri="{FF2B5EF4-FFF2-40B4-BE49-F238E27FC236}">
                <a16:creationId xmlns=""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a:extLst>
              <a:ext uri="{FF2B5EF4-FFF2-40B4-BE49-F238E27FC236}">
                <a16:creationId xmlns="" xmlns:a16="http://schemas.microsoft.com/office/drawing/2014/main" id="{0EFAFC56-5B16-1644-BDCA-117D21E2806E}"/>
              </a:ext>
            </a:extLst>
          </p:cNvPr>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 xmlns:a16="http://schemas.microsoft.com/office/drawing/2014/main" id="{02C17FF1-E140-B64F-AF1C-FE17A937E731}"/>
              </a:ext>
            </a:extLst>
          </p:cNvPr>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 xmlns:a16="http://schemas.microsoft.com/office/drawing/2014/main" id="{F639FB5D-6047-3448-A319-F4FD2BA72BB3}"/>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 xmlns:a16="http://schemas.microsoft.com/office/drawing/2014/main" id="{0C1BFADD-1066-B04B-BD99-C7E20F0FA73E}"/>
              </a:ext>
            </a:extLst>
          </p:cNvPr>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 xmlns:a16="http://schemas.microsoft.com/office/drawing/2014/main" id="{20149FF9-71F5-FB43-A7A0-BB0C90CB4486}"/>
              </a:ext>
            </a:extLst>
          </p:cNvPr>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 xmlns:a16="http://schemas.microsoft.com/office/drawing/2014/main" id="{098F3E8C-7A22-A34B-817A-438DDA0CAC1C}"/>
              </a:ext>
            </a:extLst>
          </p:cNvPr>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3.png"/><Relationship Id="rId2" Type="http://schemas.openxmlformats.org/officeDocument/2006/relationships/slideLayout" Target="../slideLayouts/slideLayout7.xml"/><Relationship Id="rId16"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 xmlns:a16="http://schemas.microsoft.com/office/drawing/2014/main" id="{27893006-C6C0-BC4A-8CFB-289F585A277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B16EC87-9B0D-CD4B-997D-0A66FE90B29E}"/>
              </a:ext>
            </a:extLst>
          </p:cNvPr>
          <p:cNvSpPr>
            <a:spLocks noGrp="1"/>
          </p:cNvSpPr>
          <p:nvPr>
            <p:ph type="title"/>
          </p:nvPr>
        </p:nvSpPr>
        <p:spPr>
          <a:xfrm>
            <a:off x="325781" y="2224847"/>
            <a:ext cx="11565835" cy="1158875"/>
          </a:xfrm>
        </p:spPr>
        <p:txBody>
          <a:bodyPr/>
          <a:lstStyle/>
          <a:p>
            <a:r>
              <a:rPr lang="en-US" altLang="zh-CN" b="1" dirty="0"/>
              <a:t>Python</a:t>
            </a:r>
            <a:r>
              <a:rPr lang="zh-CN" altLang="en-US" dirty="0"/>
              <a:t>环境搭建</a:t>
            </a:r>
            <a:r>
              <a:rPr lang="zh-CN" altLang="en-US" dirty="0" smtClean="0"/>
              <a:t>与输入输出</a:t>
            </a:r>
            <a:endParaRPr kumimoji="1" lang="zh-CN" altLang="en-US" dirty="0"/>
          </a:p>
        </p:txBody>
      </p:sp>
      <p:sp>
        <p:nvSpPr>
          <p:cNvPr id="3" name="文本占位符 2">
            <a:extLst>
              <a:ext uri="{FF2B5EF4-FFF2-40B4-BE49-F238E27FC236}">
                <a16:creationId xmlns="" xmlns:a16="http://schemas.microsoft.com/office/drawing/2014/main" id="{FB6AC0F8-4890-4046-8499-78F7C6973826}"/>
              </a:ext>
            </a:extLst>
          </p:cNvPr>
          <p:cNvSpPr>
            <a:spLocks noGrp="1"/>
          </p:cNvSpPr>
          <p:nvPr>
            <p:ph type="body" sz="quarter" idx="10"/>
          </p:nvPr>
        </p:nvSpPr>
        <p:spPr/>
        <p:txBody>
          <a:bodyPr/>
          <a:lstStyle/>
          <a:p>
            <a:r>
              <a:rPr kumimoji="1" lang="zh-CN" altLang="en-US" dirty="0"/>
              <a:t>人生苦</a:t>
            </a:r>
            <a:r>
              <a:rPr kumimoji="1" lang="zh-CN" altLang="en-US" dirty="0" smtClean="0"/>
              <a:t>短，我学</a:t>
            </a:r>
            <a:r>
              <a:rPr kumimoji="1" lang="en-US" altLang="zh-CN" smtClean="0"/>
              <a:t>Python</a:t>
            </a:r>
            <a:r>
              <a:rPr kumimoji="1" lang="en-US" altLang="zh-CN"/>
              <a:t>!</a:t>
            </a:r>
            <a:endParaRPr kumimoji="1" lang="zh-CN" altLang="en-US" dirty="0"/>
          </a:p>
        </p:txBody>
      </p:sp>
    </p:spTree>
    <p:extLst>
      <p:ext uri="{BB962C8B-B14F-4D97-AF65-F5344CB8AC3E}">
        <p14:creationId xmlns:p14="http://schemas.microsoft.com/office/powerpoint/2010/main" val="38339742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概述</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3</a:t>
            </a:r>
            <a:r>
              <a:rPr kumimoji="1" lang="zh-CN" altLang="en-US" dirty="0" smtClean="0"/>
              <a:t>、</a:t>
            </a:r>
            <a:r>
              <a:rPr kumimoji="1" lang="en-US" altLang="zh-CN" dirty="0"/>
              <a:t>Python2.x</a:t>
            </a:r>
            <a:r>
              <a:rPr kumimoji="1" lang="zh-CN" altLang="en-US" dirty="0"/>
              <a:t>与</a:t>
            </a:r>
            <a:r>
              <a:rPr kumimoji="1" lang="en-US" altLang="zh-CN" dirty="0"/>
              <a:t>Python3.x</a:t>
            </a:r>
            <a:r>
              <a:rPr kumimoji="1" lang="zh-CN" altLang="en-US" dirty="0"/>
              <a:t>版本</a:t>
            </a:r>
            <a:r>
              <a:rPr kumimoji="1" lang="zh-CN" altLang="en-US" dirty="0" smtClean="0"/>
              <a:t>对比</a:t>
            </a:r>
            <a:endParaRPr kumimoji="1" lang="zh-CN" altLang="en-US" dirty="0"/>
          </a:p>
        </p:txBody>
      </p:sp>
      <p:sp>
        <p:nvSpPr>
          <p:cNvPr id="5"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1" y="1646133"/>
            <a:ext cx="10749598" cy="4219575"/>
          </a:xfrm>
        </p:spPr>
        <p:txBody>
          <a:bodyPr/>
          <a:lstStyle/>
          <a:p>
            <a:pPr>
              <a:buFont typeface="Wingdings" panose="05000000000000000000" pitchFamily="2" charset="2"/>
              <a:buChar char="p"/>
            </a:pPr>
            <a:r>
              <a:rPr lang="en-US" altLang="zh-CN" dirty="0"/>
              <a:t>Python 2.X</a:t>
            </a:r>
          </a:p>
          <a:p>
            <a:pPr>
              <a:buFont typeface="Wingdings" panose="05000000000000000000" pitchFamily="2" charset="2"/>
              <a:buChar char="p"/>
            </a:pPr>
            <a:r>
              <a:rPr lang="en-US" altLang="zh-CN" dirty="0"/>
              <a:t>Python 3.X</a:t>
            </a:r>
          </a:p>
          <a:p>
            <a:pPr lvl="1">
              <a:buFont typeface="Wingdings" panose="05000000000000000000" pitchFamily="2" charset="2"/>
              <a:buChar char="Ø"/>
            </a:pPr>
            <a:r>
              <a:rPr lang="en-US" altLang="zh-CN" dirty="0"/>
              <a:t>Python 3.5</a:t>
            </a:r>
          </a:p>
          <a:p>
            <a:pPr lvl="1">
              <a:buFont typeface="Wingdings" panose="05000000000000000000" pitchFamily="2" charset="2"/>
              <a:buChar char="Ø"/>
            </a:pPr>
            <a:r>
              <a:rPr lang="en-US" altLang="zh-CN" dirty="0"/>
              <a:t>Python 3.6</a:t>
            </a:r>
          </a:p>
          <a:p>
            <a:pPr lvl="1">
              <a:buFont typeface="Wingdings" panose="05000000000000000000" pitchFamily="2" charset="2"/>
              <a:buChar char="Ø"/>
            </a:pPr>
            <a:r>
              <a:rPr lang="en-US" altLang="zh-CN" dirty="0"/>
              <a:t>Python 3.7</a:t>
            </a:r>
          </a:p>
          <a:p>
            <a:pPr lvl="1">
              <a:buFont typeface="Wingdings" panose="05000000000000000000" pitchFamily="2" charset="2"/>
              <a:buChar char="Ø"/>
            </a:pPr>
            <a:r>
              <a:rPr lang="en-US" altLang="zh-CN" dirty="0"/>
              <a:t>Python 3.8</a:t>
            </a:r>
          </a:p>
          <a:p>
            <a:pPr lvl="1">
              <a:buFont typeface="Wingdings" panose="05000000000000000000" pitchFamily="2" charset="2"/>
              <a:buChar char="Ø"/>
            </a:pPr>
            <a:r>
              <a:rPr lang="en-US" altLang="zh-CN" dirty="0"/>
              <a:t>Python </a:t>
            </a:r>
            <a:r>
              <a:rPr lang="en-US" altLang="zh-CN" dirty="0" smtClean="0"/>
              <a:t>3.9</a:t>
            </a:r>
          </a:p>
          <a:p>
            <a:pPr marL="360363" lvl="1" indent="0">
              <a:buNone/>
            </a:pPr>
            <a:endParaRPr lang="en-US" altLang="zh-CN" dirty="0"/>
          </a:p>
          <a:p>
            <a:r>
              <a:rPr lang="zh-CN" altLang="en-US" dirty="0" smtClean="0"/>
              <a:t>在生产</a:t>
            </a:r>
            <a:r>
              <a:rPr lang="zh-CN" altLang="en-US" dirty="0"/>
              <a:t>环境中，我们</a:t>
            </a:r>
            <a:r>
              <a:rPr lang="zh-CN" altLang="en-US" dirty="0" smtClean="0"/>
              <a:t>⼀般不会</a:t>
            </a:r>
            <a:r>
              <a:rPr lang="zh-CN" altLang="en-US" dirty="0"/>
              <a:t>选择最新版本的</a:t>
            </a:r>
            <a:r>
              <a:rPr lang="en-US" altLang="zh-CN" dirty="0"/>
              <a:t>Python</a:t>
            </a:r>
            <a:r>
              <a:rPr lang="zh-CN" altLang="en-US" dirty="0"/>
              <a:t>，因为可能会存在</a:t>
            </a:r>
            <a:r>
              <a:rPr lang="zh-CN" altLang="en-US" dirty="0" smtClean="0"/>
              <a:t>未知</a:t>
            </a:r>
            <a:r>
              <a:rPr lang="en-US" altLang="zh-CN" dirty="0"/>
              <a:t>Bug</a:t>
            </a:r>
            <a:r>
              <a:rPr lang="zh-CN" altLang="en-US" dirty="0"/>
              <a:t>，所以</a:t>
            </a:r>
            <a:r>
              <a:rPr lang="zh-CN" altLang="en-US" dirty="0" smtClean="0"/>
              <a:t>⼀般强烈建议大家</a:t>
            </a:r>
            <a:r>
              <a:rPr lang="zh-CN" altLang="en-US" dirty="0"/>
              <a:t>在选择软件版本时，向前推</a:t>
            </a:r>
            <a:r>
              <a:rPr lang="en-US" altLang="zh-CN" dirty="0"/>
              <a:t>1 ~ 2</a:t>
            </a:r>
            <a:r>
              <a:rPr lang="zh-CN" altLang="en-US" dirty="0"/>
              <a:t>个版本。</a:t>
            </a:r>
            <a:r>
              <a:rPr lang="zh-CN" altLang="en-US" dirty="0" smtClean="0"/>
              <a:t>所以咱们</a:t>
            </a:r>
            <a:r>
              <a:rPr lang="zh-CN" altLang="en-US" dirty="0"/>
              <a:t>课程主要</a:t>
            </a:r>
            <a:r>
              <a:rPr lang="zh-CN" altLang="en-US" dirty="0">
                <a:solidFill>
                  <a:srgbClr val="B60206"/>
                </a:solidFill>
              </a:rPr>
              <a:t>讲解</a:t>
            </a:r>
            <a:r>
              <a:rPr lang="en-US" altLang="zh-CN" dirty="0">
                <a:solidFill>
                  <a:srgbClr val="B60206"/>
                </a:solidFill>
              </a:rPr>
              <a:t>Python3.7</a:t>
            </a:r>
            <a:r>
              <a:rPr lang="zh-CN" altLang="en-US" dirty="0">
                <a:solidFill>
                  <a:srgbClr val="B60206"/>
                </a:solidFill>
              </a:rPr>
              <a:t>版本</a:t>
            </a:r>
            <a:r>
              <a:rPr lang="zh-CN" altLang="en-US" dirty="0"/>
              <a:t>。</a:t>
            </a:r>
          </a:p>
        </p:txBody>
      </p:sp>
    </p:spTree>
    <p:extLst>
      <p:ext uri="{BB962C8B-B14F-4D97-AF65-F5344CB8AC3E}">
        <p14:creationId xmlns:p14="http://schemas.microsoft.com/office/powerpoint/2010/main" val="2727918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DC7A42-DEB9-4846-9885-EF1F65B29AB4}"/>
              </a:ext>
            </a:extLst>
          </p:cNvPr>
          <p:cNvSpPr>
            <a:spLocks noGrp="1"/>
          </p:cNvSpPr>
          <p:nvPr>
            <p:ph type="title"/>
          </p:nvPr>
        </p:nvSpPr>
        <p:spPr/>
        <p:txBody>
          <a:bodyPr/>
          <a:lstStyle/>
          <a:p>
            <a:r>
              <a:rPr kumimoji="1" lang="en-US" altLang="zh-CN" dirty="0" smtClean="0"/>
              <a:t>Python</a:t>
            </a:r>
            <a:r>
              <a:rPr kumimoji="1" lang="zh-CN" altLang="en-US" dirty="0" smtClean="0"/>
              <a:t>解析器</a:t>
            </a:r>
            <a:endParaRPr kumimoji="1" lang="zh-CN" altLang="en-US" dirty="0"/>
          </a:p>
        </p:txBody>
      </p:sp>
      <p:sp>
        <p:nvSpPr>
          <p:cNvPr id="3" name="文本占位符 2">
            <a:extLst>
              <a:ext uri="{FF2B5EF4-FFF2-40B4-BE49-F238E27FC236}">
                <a16:creationId xmlns="" xmlns:a16="http://schemas.microsoft.com/office/drawing/2014/main" id="{DC0D98B5-82FB-804B-8565-7E31DD4B40B6}"/>
              </a:ext>
            </a:extLst>
          </p:cNvPr>
          <p:cNvSpPr>
            <a:spLocks noGrp="1"/>
          </p:cNvSpPr>
          <p:nvPr>
            <p:ph type="body" sz="quarter" idx="10"/>
          </p:nvPr>
        </p:nvSpPr>
        <p:spPr/>
        <p:txBody>
          <a:bodyPr/>
          <a:lstStyle/>
          <a:p>
            <a:r>
              <a:rPr kumimoji="1" lang="en-US" altLang="zh-CN" dirty="0" smtClean="0"/>
              <a:t>02</a:t>
            </a:r>
            <a:endParaRPr kumimoji="1" lang="zh-CN" altLang="en-US" dirty="0"/>
          </a:p>
        </p:txBody>
      </p:sp>
    </p:spTree>
    <p:extLst>
      <p:ext uri="{BB962C8B-B14F-4D97-AF65-F5344CB8AC3E}">
        <p14:creationId xmlns:p14="http://schemas.microsoft.com/office/powerpoint/2010/main" val="4126922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dirty="0"/>
              <a:t>Python</a:t>
            </a:r>
            <a:r>
              <a:rPr lang="zh-CN" altLang="en-US" dirty="0" smtClean="0"/>
              <a:t>解释器</a:t>
            </a:r>
            <a:r>
              <a:rPr lang="zh-CN" altLang="en-US" dirty="0"/>
              <a:t>的</a:t>
            </a:r>
            <a:r>
              <a:rPr lang="zh-CN" altLang="en-US" dirty="0" smtClean="0"/>
              <a:t>作⽤：</a:t>
            </a:r>
            <a:r>
              <a:rPr lang="zh-CN" altLang="en-US" dirty="0"/>
              <a:t>运</a:t>
            </a:r>
            <a:r>
              <a:rPr lang="zh-CN" altLang="en-US" dirty="0" smtClean="0"/>
              <a:t>⾏</a:t>
            </a:r>
            <a:r>
              <a:rPr lang="en-US" altLang="zh-CN" dirty="0" smtClean="0"/>
              <a:t>Python</a:t>
            </a:r>
            <a:r>
              <a:rPr lang="zh-CN" altLang="en-US" dirty="0" smtClean="0"/>
              <a:t>文件</a:t>
            </a:r>
            <a:endParaRPr kumimoji="1" lang="zh-CN" altLang="en-US"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解析器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1</a:t>
            </a:r>
            <a:r>
              <a:rPr kumimoji="1" lang="zh-CN" altLang="en-US" dirty="0" smtClean="0"/>
              <a:t>、</a:t>
            </a:r>
            <a:r>
              <a:rPr lang="en-US" altLang="zh-CN" dirty="0"/>
              <a:t>Python</a:t>
            </a:r>
            <a:r>
              <a:rPr lang="zh-CN" altLang="en-US" b="0" dirty="0"/>
              <a:t>解析</a:t>
            </a:r>
            <a:r>
              <a:rPr lang="zh-CN" altLang="en-US" b="0" dirty="0" smtClean="0"/>
              <a:t>器</a:t>
            </a:r>
            <a:r>
              <a:rPr lang="zh-CN" altLang="en-US" b="0" dirty="0"/>
              <a:t>的</a:t>
            </a:r>
            <a:r>
              <a:rPr lang="zh-CN" altLang="en-US" b="0" dirty="0" smtClean="0"/>
              <a:t>作用</a:t>
            </a:r>
            <a:endParaRPr kumimoji="1" lang="zh-CN" altLang="en-US" dirty="0"/>
          </a:p>
        </p:txBody>
      </p:sp>
      <p:graphicFrame>
        <p:nvGraphicFramePr>
          <p:cNvPr id="11" name="图示 10"/>
          <p:cNvGraphicFramePr/>
          <p:nvPr>
            <p:extLst>
              <p:ext uri="{D42A27DB-BD31-4B8C-83A1-F6EECF244321}">
                <p14:modId xmlns:p14="http://schemas.microsoft.com/office/powerpoint/2010/main" val="2233370261"/>
              </p:ext>
            </p:extLst>
          </p:nvPr>
        </p:nvGraphicFramePr>
        <p:xfrm>
          <a:off x="1767840" y="1879600"/>
          <a:ext cx="8128000" cy="367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4894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solidFill>
                  <a:srgbClr val="B60206"/>
                </a:solidFill>
              </a:rPr>
              <a:t>① </a:t>
            </a:r>
            <a:r>
              <a:rPr lang="en-US" altLang="zh-CN" dirty="0" err="1">
                <a:solidFill>
                  <a:srgbClr val="B60206"/>
                </a:solidFill>
              </a:rPr>
              <a:t>CPython</a:t>
            </a:r>
            <a:r>
              <a:rPr lang="zh-CN" altLang="en-US" dirty="0">
                <a:solidFill>
                  <a:srgbClr val="B60206"/>
                </a:solidFill>
              </a:rPr>
              <a:t>，</a:t>
            </a:r>
            <a:r>
              <a:rPr lang="en-US" altLang="zh-CN" dirty="0">
                <a:solidFill>
                  <a:srgbClr val="B60206"/>
                </a:solidFill>
              </a:rPr>
              <a:t>C</a:t>
            </a:r>
            <a:r>
              <a:rPr lang="zh-CN" altLang="en-US" dirty="0" smtClean="0">
                <a:solidFill>
                  <a:srgbClr val="B60206"/>
                </a:solidFill>
              </a:rPr>
              <a:t>语言</a:t>
            </a:r>
            <a:r>
              <a:rPr lang="zh-CN" altLang="en-US" dirty="0">
                <a:solidFill>
                  <a:srgbClr val="B60206"/>
                </a:solidFill>
              </a:rPr>
              <a:t>开发的</a:t>
            </a:r>
            <a:r>
              <a:rPr lang="zh-CN" altLang="en-US" dirty="0" smtClean="0">
                <a:solidFill>
                  <a:srgbClr val="B60206"/>
                </a:solidFill>
              </a:rPr>
              <a:t>解释器</a:t>
            </a:r>
            <a:r>
              <a:rPr lang="en-US" altLang="zh-CN" dirty="0" smtClean="0">
                <a:solidFill>
                  <a:srgbClr val="B60206"/>
                </a:solidFill>
              </a:rPr>
              <a:t>[</a:t>
            </a:r>
            <a:r>
              <a:rPr lang="zh-CN" altLang="en-US" dirty="0" smtClean="0">
                <a:solidFill>
                  <a:srgbClr val="B60206"/>
                </a:solidFill>
              </a:rPr>
              <a:t>官方</a:t>
            </a:r>
            <a:r>
              <a:rPr lang="en-US" altLang="zh-CN" dirty="0">
                <a:solidFill>
                  <a:srgbClr val="B60206"/>
                </a:solidFill>
              </a:rPr>
              <a:t>]</a:t>
            </a:r>
            <a:r>
              <a:rPr lang="zh-CN" altLang="en-US" dirty="0">
                <a:solidFill>
                  <a:srgbClr val="B60206"/>
                </a:solidFill>
              </a:rPr>
              <a:t>，应</a:t>
            </a:r>
            <a:r>
              <a:rPr lang="zh-CN" altLang="en-US" dirty="0" smtClean="0">
                <a:solidFill>
                  <a:srgbClr val="B60206"/>
                </a:solidFill>
              </a:rPr>
              <a:t>⽤广泛</a:t>
            </a:r>
            <a:r>
              <a:rPr lang="zh-CN" altLang="en-US" dirty="0">
                <a:solidFill>
                  <a:srgbClr val="B60206"/>
                </a:solidFill>
              </a:rPr>
              <a:t>的</a:t>
            </a:r>
            <a:r>
              <a:rPr lang="zh-CN" altLang="en-US" dirty="0" smtClean="0">
                <a:solidFill>
                  <a:srgbClr val="B60206"/>
                </a:solidFill>
              </a:rPr>
              <a:t>解释器。</a:t>
            </a:r>
            <a:endParaRPr lang="zh-CN" altLang="en-US" dirty="0">
              <a:solidFill>
                <a:srgbClr val="B60206"/>
              </a:solidFill>
            </a:endParaRPr>
          </a:p>
          <a:p>
            <a:pPr marL="0" indent="0">
              <a:buNone/>
            </a:pPr>
            <a:r>
              <a:rPr lang="zh-CN" altLang="en-US" dirty="0"/>
              <a:t>② </a:t>
            </a:r>
            <a:r>
              <a:rPr lang="en-US" altLang="zh-CN" dirty="0" err="1"/>
              <a:t>IPython</a:t>
            </a:r>
            <a:r>
              <a:rPr lang="zh-CN" altLang="en-US" dirty="0"/>
              <a:t>，基于</a:t>
            </a:r>
            <a:r>
              <a:rPr lang="en-US" altLang="zh-CN" dirty="0" err="1"/>
              <a:t>CPython</a:t>
            </a:r>
            <a:r>
              <a:rPr lang="zh-CN" altLang="en-US" dirty="0" smtClean="0"/>
              <a:t>的一</a:t>
            </a:r>
            <a:r>
              <a:rPr lang="zh-CN" altLang="en-US" dirty="0"/>
              <a:t>种交互式</a:t>
            </a:r>
            <a:r>
              <a:rPr lang="zh-CN" altLang="en-US" dirty="0" smtClean="0"/>
              <a:t>解释器。</a:t>
            </a:r>
            <a:endParaRPr lang="zh-CN" altLang="en-US" dirty="0"/>
          </a:p>
          <a:p>
            <a:pPr marL="0" indent="0">
              <a:buNone/>
            </a:pPr>
            <a:r>
              <a:rPr lang="zh-CN" altLang="en-US" dirty="0"/>
              <a:t>③ 其他</a:t>
            </a:r>
            <a:r>
              <a:rPr lang="zh-CN" altLang="en-US" dirty="0" smtClean="0"/>
              <a:t>解释器</a:t>
            </a:r>
            <a:endParaRPr lang="en-US" altLang="zh-CN" dirty="0"/>
          </a:p>
          <a:p>
            <a:pPr marL="359138" lvl="1" indent="0">
              <a:buNone/>
            </a:pPr>
            <a:r>
              <a:rPr lang="en-US" altLang="zh-CN" dirty="0" err="1" smtClean="0"/>
              <a:t>PyPy</a:t>
            </a:r>
            <a:r>
              <a:rPr lang="zh-CN" altLang="en-US" dirty="0" smtClean="0"/>
              <a:t>，基于</a:t>
            </a:r>
            <a:r>
              <a:rPr lang="en-US" altLang="zh-CN" dirty="0" smtClean="0"/>
              <a:t>Python</a:t>
            </a:r>
            <a:r>
              <a:rPr lang="zh-CN" altLang="en-US" dirty="0" smtClean="0"/>
              <a:t>语⾔言开发的解释器。</a:t>
            </a:r>
          </a:p>
          <a:p>
            <a:pPr marL="359138" lvl="1" indent="0">
              <a:buNone/>
            </a:pPr>
            <a:r>
              <a:rPr lang="en-US" altLang="zh-CN" dirty="0" err="1" smtClean="0"/>
              <a:t>JPython</a:t>
            </a:r>
            <a:r>
              <a:rPr lang="zh-CN" altLang="en-US" dirty="0" smtClean="0"/>
              <a:t>，运⾏在</a:t>
            </a:r>
            <a:r>
              <a:rPr lang="en-US" altLang="zh-CN" dirty="0" smtClean="0"/>
              <a:t>Java</a:t>
            </a:r>
            <a:r>
              <a:rPr lang="zh-CN" altLang="en-US" dirty="0" smtClean="0"/>
              <a:t>平台的解释器，直接把</a:t>
            </a:r>
            <a:r>
              <a:rPr lang="en-US" altLang="zh-CN" dirty="0" smtClean="0"/>
              <a:t>Python</a:t>
            </a:r>
            <a:r>
              <a:rPr lang="zh-CN" altLang="en-US" dirty="0" smtClean="0"/>
              <a:t>代码编译成</a:t>
            </a:r>
            <a:r>
              <a:rPr lang="en-US" altLang="zh-CN" dirty="0" smtClean="0"/>
              <a:t>Java</a:t>
            </a:r>
            <a:r>
              <a:rPr lang="zh-CN" altLang="en-US" dirty="0" smtClean="0"/>
              <a:t>字节码执⾏。</a:t>
            </a:r>
          </a:p>
          <a:p>
            <a:pPr marL="359138" lvl="1" indent="0">
              <a:buNone/>
            </a:pPr>
            <a:r>
              <a:rPr lang="en-US" altLang="zh-CN" dirty="0" err="1" smtClean="0"/>
              <a:t>IronPython</a:t>
            </a:r>
            <a:r>
              <a:rPr lang="zh-CN" altLang="en-US" dirty="0" smtClean="0"/>
              <a:t>，运⾏在微软</a:t>
            </a:r>
            <a:r>
              <a:rPr lang="en-US" altLang="zh-CN" dirty="0" err="1" smtClean="0"/>
              <a:t>.Net</a:t>
            </a:r>
            <a:r>
              <a:rPr lang="zh-CN" altLang="en-US" dirty="0" smtClean="0"/>
              <a:t>平台上的</a:t>
            </a:r>
            <a:r>
              <a:rPr lang="en-US" altLang="zh-CN" dirty="0" smtClean="0"/>
              <a:t>Python</a:t>
            </a:r>
            <a:r>
              <a:rPr lang="zh-CN" altLang="en-US" dirty="0" smtClean="0"/>
              <a:t>解释器，可直接把</a:t>
            </a:r>
            <a:r>
              <a:rPr lang="en-US" altLang="zh-CN" dirty="0" smtClean="0"/>
              <a:t>Python</a:t>
            </a:r>
            <a:r>
              <a:rPr lang="zh-CN" altLang="en-US" dirty="0" smtClean="0"/>
              <a:t>代码编译成</a:t>
            </a:r>
            <a:r>
              <a:rPr lang="en-US" altLang="zh-CN" dirty="0" err="1" smtClean="0"/>
              <a:t>.Net</a:t>
            </a:r>
            <a:r>
              <a:rPr lang="zh-CN" altLang="en-US" dirty="0" smtClean="0"/>
              <a:t>的字节码。</a:t>
            </a:r>
            <a:endParaRPr kumimoji="1" lang="zh-CN" altLang="en-US"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解析器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2</a:t>
            </a:r>
            <a:r>
              <a:rPr kumimoji="1" lang="zh-CN" altLang="en-US" dirty="0" smtClean="0"/>
              <a:t>、</a:t>
            </a:r>
            <a:r>
              <a:rPr lang="en-US" altLang="zh-CN" dirty="0"/>
              <a:t>Python</a:t>
            </a:r>
            <a:r>
              <a:rPr lang="zh-CN" altLang="en-US" b="0" dirty="0"/>
              <a:t>解析</a:t>
            </a:r>
            <a:r>
              <a:rPr lang="zh-CN" altLang="en-US" b="0" dirty="0" smtClean="0"/>
              <a:t>器种类</a:t>
            </a:r>
            <a:endParaRPr kumimoji="1" lang="zh-CN" altLang="en-US" dirty="0"/>
          </a:p>
        </p:txBody>
      </p:sp>
    </p:spTree>
    <p:extLst>
      <p:ext uri="{BB962C8B-B14F-4D97-AF65-F5344CB8AC3E}">
        <p14:creationId xmlns:p14="http://schemas.microsoft.com/office/powerpoint/2010/main" val="267705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solidFill>
                  <a:srgbClr val="B60206"/>
                </a:solidFill>
              </a:rPr>
              <a:t>下载地址：</a:t>
            </a:r>
            <a:r>
              <a:rPr lang="en-US" altLang="zh-CN" dirty="0">
                <a:solidFill>
                  <a:srgbClr val="B60206"/>
                </a:solidFill>
              </a:rPr>
              <a:t>https://www.python.org/downloads/release/python-379/</a:t>
            </a:r>
          </a:p>
          <a:p>
            <a:pPr marL="0" indent="0">
              <a:buNone/>
            </a:pPr>
            <a:r>
              <a:rPr lang="en-US" altLang="zh-CN" dirty="0">
                <a:solidFill>
                  <a:srgbClr val="B60206"/>
                </a:solidFill>
              </a:rPr>
              <a:t>[</a:t>
            </a:r>
            <a:r>
              <a:rPr lang="zh-CN" altLang="en-US" dirty="0">
                <a:solidFill>
                  <a:srgbClr val="B60206"/>
                </a:solidFill>
              </a:rPr>
              <a:t>单击上述链接</a:t>
            </a:r>
            <a:r>
              <a:rPr lang="en-US" altLang="zh-CN" dirty="0">
                <a:solidFill>
                  <a:srgbClr val="B60206"/>
                </a:solidFill>
              </a:rPr>
              <a:t>] -- </a:t>
            </a:r>
            <a:r>
              <a:rPr lang="zh-CN" altLang="en-US" dirty="0">
                <a:solidFill>
                  <a:srgbClr val="B60206"/>
                </a:solidFill>
              </a:rPr>
              <a:t>查找⽬目标⽂文件：</a:t>
            </a:r>
            <a:r>
              <a:rPr lang="en-US" altLang="zh-CN" dirty="0">
                <a:solidFill>
                  <a:srgbClr val="B60206"/>
                </a:solidFill>
              </a:rPr>
              <a:t>Windows x86-64 executable installer -- </a:t>
            </a:r>
            <a:r>
              <a:rPr lang="zh-CN" altLang="en-US" dirty="0">
                <a:solidFill>
                  <a:srgbClr val="B60206"/>
                </a:solidFill>
              </a:rPr>
              <a:t>单</a:t>
            </a:r>
          </a:p>
          <a:p>
            <a:pPr marL="0" indent="0">
              <a:buNone/>
            </a:pPr>
            <a:r>
              <a:rPr lang="zh-CN" altLang="en-US" dirty="0">
                <a:solidFill>
                  <a:srgbClr val="B60206"/>
                </a:solidFill>
              </a:rPr>
              <a:t>击即可下载。</a:t>
            </a:r>
            <a:endParaRPr kumimoji="1" lang="zh-CN" altLang="en-US"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解析器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3</a:t>
            </a:r>
            <a:r>
              <a:rPr kumimoji="1" lang="zh-CN" altLang="en-US" dirty="0" smtClean="0"/>
              <a:t>、</a:t>
            </a:r>
            <a:r>
              <a:rPr lang="zh-CN" altLang="en-US" dirty="0" smtClean="0"/>
              <a:t>下载</a:t>
            </a:r>
            <a:r>
              <a:rPr lang="en-US" altLang="zh-CN" dirty="0" smtClean="0"/>
              <a:t>Python</a:t>
            </a:r>
            <a:r>
              <a:rPr lang="zh-CN" altLang="en-US" dirty="0" smtClean="0"/>
              <a:t>解析器</a:t>
            </a:r>
            <a:endParaRPr kumimoji="1" lang="zh-CN" altLang="en-US" dirty="0"/>
          </a:p>
        </p:txBody>
      </p:sp>
      <p:pic>
        <p:nvPicPr>
          <p:cNvPr id="5" name="图片 4"/>
          <p:cNvPicPr>
            <a:picLocks noChangeAspect="1"/>
          </p:cNvPicPr>
          <p:nvPr/>
        </p:nvPicPr>
        <p:blipFill>
          <a:blip r:embed="rId2"/>
          <a:stretch>
            <a:fillRect/>
          </a:stretch>
        </p:blipFill>
        <p:spPr>
          <a:xfrm>
            <a:off x="2049413" y="2587170"/>
            <a:ext cx="9045307" cy="3707760"/>
          </a:xfrm>
          <a:prstGeom prst="rect">
            <a:avLst/>
          </a:prstGeom>
        </p:spPr>
      </p:pic>
    </p:spTree>
    <p:extLst>
      <p:ext uri="{BB962C8B-B14F-4D97-AF65-F5344CB8AC3E}">
        <p14:creationId xmlns:p14="http://schemas.microsoft.com/office/powerpoint/2010/main" val="2566046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双击可执⾏行行⽂文件 </a:t>
            </a:r>
            <a:r>
              <a:rPr lang="en-US" altLang="zh-CN" dirty="0"/>
              <a:t>— </a:t>
            </a:r>
            <a:r>
              <a:rPr lang="zh-CN" altLang="en-US" dirty="0"/>
              <a:t>勾选</a:t>
            </a:r>
            <a:r>
              <a:rPr lang="en-US" altLang="zh-CN" dirty="0"/>
              <a:t>[pip] -- [Next] -- [</a:t>
            </a:r>
            <a:r>
              <a:rPr lang="zh-CN" altLang="en-US" dirty="0"/>
              <a:t>勾选添加环境变量量</a:t>
            </a:r>
            <a:r>
              <a:rPr lang="en-US" altLang="zh-CN" dirty="0"/>
              <a:t>] -- [Install]</a:t>
            </a:r>
            <a:r>
              <a:rPr lang="zh-CN" altLang="en-US" dirty="0"/>
              <a:t>，</a:t>
            </a:r>
            <a:r>
              <a:rPr lang="zh-CN" altLang="en-US" dirty="0" smtClean="0"/>
              <a:t>按提示</a:t>
            </a:r>
            <a:r>
              <a:rPr lang="zh-CN" altLang="en-US" dirty="0"/>
              <a:t>操作即可。</a:t>
            </a:r>
            <a:endParaRPr kumimoji="1" lang="zh-CN" altLang="en-US"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解析器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4</a:t>
            </a:r>
            <a:r>
              <a:rPr kumimoji="1" lang="zh-CN" altLang="en-US" dirty="0" smtClean="0"/>
              <a:t>、</a:t>
            </a:r>
            <a:r>
              <a:rPr lang="zh-CN" altLang="en-US" dirty="0" smtClean="0"/>
              <a:t>安装</a:t>
            </a:r>
            <a:r>
              <a:rPr lang="en-US" altLang="zh-CN" dirty="0" smtClean="0"/>
              <a:t>Python</a:t>
            </a:r>
            <a:r>
              <a:rPr lang="zh-CN" altLang="en-US" dirty="0" smtClean="0"/>
              <a:t>解析器</a:t>
            </a:r>
            <a:endParaRPr kumimoji="1" lang="zh-CN" altLang="en-US" dirty="0"/>
          </a:p>
        </p:txBody>
      </p:sp>
      <p:pic>
        <p:nvPicPr>
          <p:cNvPr id="6" name="图片 5"/>
          <p:cNvPicPr>
            <a:picLocks noChangeAspect="1"/>
          </p:cNvPicPr>
          <p:nvPr/>
        </p:nvPicPr>
        <p:blipFill>
          <a:blip r:embed="rId2"/>
          <a:stretch>
            <a:fillRect/>
          </a:stretch>
        </p:blipFill>
        <p:spPr>
          <a:xfrm>
            <a:off x="1056320" y="2181635"/>
            <a:ext cx="9449120" cy="4310605"/>
          </a:xfrm>
          <a:prstGeom prst="rect">
            <a:avLst/>
          </a:prstGeom>
        </p:spPr>
      </p:pic>
    </p:spTree>
    <p:extLst>
      <p:ext uri="{BB962C8B-B14F-4D97-AF65-F5344CB8AC3E}">
        <p14:creationId xmlns:p14="http://schemas.microsoft.com/office/powerpoint/2010/main" val="42252649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DC7A42-DEB9-4846-9885-EF1F65B29AB4}"/>
              </a:ext>
            </a:extLst>
          </p:cNvPr>
          <p:cNvSpPr>
            <a:spLocks noGrp="1"/>
          </p:cNvSpPr>
          <p:nvPr>
            <p:ph type="title"/>
          </p:nvPr>
        </p:nvSpPr>
        <p:spPr/>
        <p:txBody>
          <a:bodyPr/>
          <a:lstStyle/>
          <a:p>
            <a:r>
              <a:rPr kumimoji="1" lang="en-US" altLang="zh-CN" dirty="0" err="1" smtClean="0"/>
              <a:t>PyCharm</a:t>
            </a:r>
            <a:r>
              <a:rPr kumimoji="1" lang="zh-CN" altLang="en-US" dirty="0" smtClean="0"/>
              <a:t>开发利器</a:t>
            </a:r>
            <a:endParaRPr kumimoji="1" lang="zh-CN" altLang="en-US" dirty="0"/>
          </a:p>
        </p:txBody>
      </p:sp>
      <p:sp>
        <p:nvSpPr>
          <p:cNvPr id="3" name="文本占位符 2">
            <a:extLst>
              <a:ext uri="{FF2B5EF4-FFF2-40B4-BE49-F238E27FC236}">
                <a16:creationId xmlns="" xmlns:a16="http://schemas.microsoft.com/office/drawing/2014/main" id="{DC0D98B5-82FB-804B-8565-7E31DD4B40B6}"/>
              </a:ext>
            </a:extLst>
          </p:cNvPr>
          <p:cNvSpPr>
            <a:spLocks noGrp="1"/>
          </p:cNvSpPr>
          <p:nvPr>
            <p:ph type="body" sz="quarter" idx="10"/>
          </p:nvPr>
        </p:nvSpPr>
        <p:spPr/>
        <p:txBody>
          <a:bodyPr/>
          <a:lstStyle/>
          <a:p>
            <a:r>
              <a:rPr kumimoji="1" lang="en-US" altLang="zh-CN" dirty="0" smtClean="0"/>
              <a:t>03</a:t>
            </a:r>
            <a:endParaRPr kumimoji="1" lang="zh-CN" altLang="en-US" dirty="0"/>
          </a:p>
        </p:txBody>
      </p:sp>
    </p:spTree>
    <p:extLst>
      <p:ext uri="{BB962C8B-B14F-4D97-AF65-F5344CB8AC3E}">
        <p14:creationId xmlns:p14="http://schemas.microsoft.com/office/powerpoint/2010/main" val="17283813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俗话说的好：</a:t>
            </a:r>
            <a:r>
              <a:rPr lang="zh-CN" altLang="en-US" dirty="0" smtClean="0"/>
              <a:t>“⼯欲善其事必先利其器”</a:t>
            </a:r>
            <a:r>
              <a:rPr lang="zh-CN" altLang="en-US" dirty="0"/>
              <a:t>，作为</a:t>
            </a:r>
            <a:r>
              <a:rPr lang="zh-CN" altLang="en-US" dirty="0" smtClean="0"/>
              <a:t>⼀个</a:t>
            </a:r>
            <a:r>
              <a:rPr lang="en-US" altLang="zh-CN" dirty="0" smtClean="0"/>
              <a:t>Python</a:t>
            </a:r>
            <a:r>
              <a:rPr lang="zh-CN" altLang="en-US" dirty="0" smtClean="0"/>
              <a:t>工程师</a:t>
            </a:r>
            <a:r>
              <a:rPr lang="zh-CN" altLang="en-US" dirty="0"/>
              <a:t>，怎么</a:t>
            </a:r>
            <a:r>
              <a:rPr lang="zh-CN" altLang="en-US" dirty="0" smtClean="0"/>
              <a:t>能没有一</a:t>
            </a:r>
            <a:r>
              <a:rPr lang="zh-CN" altLang="en-US" dirty="0"/>
              <a:t>个好的</a:t>
            </a:r>
            <a:r>
              <a:rPr lang="zh-CN" altLang="en-US" dirty="0" smtClean="0"/>
              <a:t>开发工具</a:t>
            </a:r>
            <a:r>
              <a:rPr lang="zh-CN" altLang="en-US" dirty="0"/>
              <a:t>，接下来就</a:t>
            </a:r>
            <a:r>
              <a:rPr lang="zh-CN" altLang="en-US" dirty="0" smtClean="0"/>
              <a:t>给大家</a:t>
            </a:r>
            <a:r>
              <a:rPr lang="zh-CN" altLang="en-US" dirty="0"/>
              <a:t>介绍</a:t>
            </a:r>
            <a:r>
              <a:rPr lang="zh-CN" altLang="en-US" dirty="0" smtClean="0"/>
              <a:t>⼀个</a:t>
            </a:r>
            <a:r>
              <a:rPr lang="en-US" altLang="zh-CN" dirty="0"/>
              <a:t>Python</a:t>
            </a:r>
            <a:r>
              <a:rPr lang="zh-CN" altLang="en-US" dirty="0"/>
              <a:t>的开发</a:t>
            </a:r>
            <a:r>
              <a:rPr lang="zh-CN" altLang="en-US" dirty="0" smtClean="0"/>
              <a:t>利器</a:t>
            </a:r>
            <a:r>
              <a:rPr lang="en-US" altLang="zh-CN" dirty="0" smtClean="0"/>
              <a:t>——</a:t>
            </a:r>
            <a:r>
              <a:rPr lang="en-US" altLang="zh-CN" dirty="0" err="1" smtClean="0"/>
              <a:t>PyCharm</a:t>
            </a:r>
            <a:endParaRPr kumimoji="1" lang="zh-CN" altLang="en-US"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zh-CN" altLang="en-US" dirty="0" smtClean="0"/>
              <a:t>引言</a:t>
            </a:r>
            <a:endParaRPr kumimoji="1" lang="zh-CN" altLang="en-US" dirty="0"/>
          </a:p>
        </p:txBody>
      </p:sp>
      <p:pic>
        <p:nvPicPr>
          <p:cNvPr id="5" name="图片 4"/>
          <p:cNvPicPr>
            <a:picLocks noChangeAspect="1"/>
          </p:cNvPicPr>
          <p:nvPr/>
        </p:nvPicPr>
        <p:blipFill>
          <a:blip r:embed="rId2"/>
          <a:stretch>
            <a:fillRect/>
          </a:stretch>
        </p:blipFill>
        <p:spPr>
          <a:xfrm>
            <a:off x="710880" y="2490164"/>
            <a:ext cx="10147646" cy="3564406"/>
          </a:xfrm>
          <a:prstGeom prst="rect">
            <a:avLst/>
          </a:prstGeom>
        </p:spPr>
      </p:pic>
    </p:spTree>
    <p:extLst>
      <p:ext uri="{BB962C8B-B14F-4D97-AF65-F5344CB8AC3E}">
        <p14:creationId xmlns:p14="http://schemas.microsoft.com/office/powerpoint/2010/main" val="1208621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dirty="0"/>
              <a:t>PyCharm</a:t>
            </a:r>
            <a:r>
              <a:rPr lang="zh-CN" altLang="en-US" dirty="0"/>
              <a:t>是</a:t>
            </a:r>
            <a:r>
              <a:rPr lang="zh-CN" altLang="en-US" dirty="0" smtClean="0"/>
              <a:t>⼀种</a:t>
            </a:r>
            <a:r>
              <a:rPr lang="en-US" altLang="zh-CN" dirty="0"/>
              <a:t>Python IDE </a:t>
            </a:r>
            <a:r>
              <a:rPr lang="zh-CN" altLang="en-US" dirty="0"/>
              <a:t>（集成开发环境），</a:t>
            </a:r>
            <a:r>
              <a:rPr lang="zh-CN" altLang="en-US" dirty="0" smtClean="0"/>
              <a:t>带有一整套</a:t>
            </a:r>
            <a:r>
              <a:rPr lang="zh-CN" altLang="en-US" dirty="0"/>
              <a:t>可以</a:t>
            </a:r>
            <a:r>
              <a:rPr lang="zh-CN" altLang="en-US" dirty="0" smtClean="0"/>
              <a:t>帮助用户在使用</a:t>
            </a:r>
            <a:r>
              <a:rPr lang="en-US" altLang="zh-CN" dirty="0"/>
              <a:t>Python</a:t>
            </a:r>
            <a:r>
              <a:rPr lang="zh-CN" altLang="en-US" dirty="0" smtClean="0"/>
              <a:t>语言</a:t>
            </a:r>
            <a:r>
              <a:rPr lang="zh-CN" altLang="en-US" dirty="0"/>
              <a:t>开发时</a:t>
            </a:r>
            <a:r>
              <a:rPr lang="zh-CN" altLang="en-US" dirty="0" smtClean="0"/>
              <a:t>提高</a:t>
            </a:r>
            <a:r>
              <a:rPr lang="zh-CN" altLang="en-US" dirty="0"/>
              <a:t>其效率的</a:t>
            </a:r>
            <a:r>
              <a:rPr lang="zh-CN" altLang="en-US" dirty="0" smtClean="0"/>
              <a:t>⼯具</a:t>
            </a:r>
            <a:r>
              <a:rPr lang="zh-CN" altLang="en-US" dirty="0"/>
              <a:t>，内部集成的功能如下</a:t>
            </a:r>
            <a:r>
              <a:rPr lang="zh-CN" altLang="en-US" dirty="0" smtClean="0"/>
              <a:t>：</a:t>
            </a:r>
            <a:endParaRPr lang="en-US" altLang="zh-CN" dirty="0" smtClean="0"/>
          </a:p>
          <a:p>
            <a:pPr>
              <a:buFont typeface="Wingdings" panose="05000000000000000000" pitchFamily="2" charset="2"/>
              <a:buChar char="p"/>
            </a:pPr>
            <a:r>
              <a:rPr lang="en-US" altLang="zh-CN" dirty="0">
                <a:solidFill>
                  <a:srgbClr val="B60206"/>
                </a:solidFill>
              </a:rPr>
              <a:t>Project</a:t>
            </a:r>
            <a:r>
              <a:rPr lang="zh-CN" altLang="en-US" dirty="0" smtClean="0">
                <a:solidFill>
                  <a:srgbClr val="B60206"/>
                </a:solidFill>
              </a:rPr>
              <a:t>管理</a:t>
            </a:r>
            <a:endParaRPr lang="zh-CN" altLang="en-US" dirty="0">
              <a:solidFill>
                <a:srgbClr val="B60206"/>
              </a:solidFill>
            </a:endParaRPr>
          </a:p>
          <a:p>
            <a:pPr>
              <a:buFont typeface="Wingdings" panose="05000000000000000000" pitchFamily="2" charset="2"/>
              <a:buChar char="p"/>
            </a:pPr>
            <a:r>
              <a:rPr lang="zh-CN" altLang="en-US" dirty="0">
                <a:solidFill>
                  <a:srgbClr val="B60206"/>
                </a:solidFill>
              </a:rPr>
              <a:t>智能提示</a:t>
            </a:r>
          </a:p>
          <a:p>
            <a:pPr>
              <a:buFont typeface="Wingdings" panose="05000000000000000000" pitchFamily="2" charset="2"/>
              <a:buChar char="p"/>
            </a:pPr>
            <a:r>
              <a:rPr lang="zh-CN" altLang="en-US" dirty="0" smtClean="0">
                <a:solidFill>
                  <a:srgbClr val="B60206"/>
                </a:solidFill>
              </a:rPr>
              <a:t>语法高</a:t>
            </a:r>
            <a:r>
              <a:rPr lang="zh-CN" altLang="en-US" dirty="0">
                <a:solidFill>
                  <a:srgbClr val="B60206"/>
                </a:solidFill>
              </a:rPr>
              <a:t>亮</a:t>
            </a:r>
          </a:p>
          <a:p>
            <a:pPr>
              <a:buFont typeface="Wingdings" panose="05000000000000000000" pitchFamily="2" charset="2"/>
              <a:buChar char="p"/>
            </a:pPr>
            <a:r>
              <a:rPr lang="zh-CN" altLang="en-US" dirty="0">
                <a:solidFill>
                  <a:srgbClr val="B60206"/>
                </a:solidFill>
              </a:rPr>
              <a:t>代码跳转</a:t>
            </a:r>
          </a:p>
          <a:p>
            <a:pPr>
              <a:buFont typeface="Wingdings" panose="05000000000000000000" pitchFamily="2" charset="2"/>
              <a:buChar char="p"/>
            </a:pPr>
            <a:r>
              <a:rPr lang="zh-CN" altLang="en-US" dirty="0">
                <a:solidFill>
                  <a:srgbClr val="B60206"/>
                </a:solidFill>
              </a:rPr>
              <a:t>调试代码</a:t>
            </a:r>
          </a:p>
          <a:p>
            <a:pPr>
              <a:buFont typeface="Wingdings" panose="05000000000000000000" pitchFamily="2" charset="2"/>
              <a:buChar char="p"/>
            </a:pPr>
            <a:r>
              <a:rPr lang="zh-CN" altLang="en-US" dirty="0">
                <a:solidFill>
                  <a:srgbClr val="B60206"/>
                </a:solidFill>
              </a:rPr>
              <a:t>解释代码</a:t>
            </a:r>
            <a:r>
              <a:rPr lang="en-US" altLang="zh-CN" dirty="0">
                <a:solidFill>
                  <a:srgbClr val="B60206"/>
                </a:solidFill>
              </a:rPr>
              <a:t>(</a:t>
            </a:r>
            <a:r>
              <a:rPr lang="zh-CN" altLang="en-US" dirty="0" smtClean="0">
                <a:solidFill>
                  <a:srgbClr val="B60206"/>
                </a:solidFill>
              </a:rPr>
              <a:t>解释器</a:t>
            </a:r>
            <a:r>
              <a:rPr lang="en-US" altLang="zh-CN" dirty="0" smtClean="0">
                <a:solidFill>
                  <a:srgbClr val="B60206"/>
                </a:solidFill>
              </a:rPr>
              <a:t>)</a:t>
            </a:r>
            <a:endParaRPr lang="en-US" altLang="zh-CN" dirty="0">
              <a:solidFill>
                <a:srgbClr val="B60206"/>
              </a:solidFill>
            </a:endParaRPr>
          </a:p>
          <a:p>
            <a:pPr>
              <a:buFont typeface="Wingdings" panose="05000000000000000000" pitchFamily="2" charset="2"/>
              <a:buChar char="p"/>
            </a:pPr>
            <a:r>
              <a:rPr lang="zh-CN" altLang="en-US" dirty="0">
                <a:solidFill>
                  <a:srgbClr val="B60206"/>
                </a:solidFill>
              </a:rPr>
              <a:t>框架和库</a:t>
            </a:r>
          </a:p>
          <a:p>
            <a:pPr>
              <a:buFont typeface="Wingdings" panose="05000000000000000000" pitchFamily="2" charset="2"/>
              <a:buChar char="p"/>
            </a:pPr>
            <a:r>
              <a:rPr lang="en-US" altLang="zh-CN" dirty="0">
                <a:solidFill>
                  <a:srgbClr val="B60206"/>
                </a:solidFill>
              </a:rPr>
              <a:t>......</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1</a:t>
            </a:r>
            <a:r>
              <a:rPr kumimoji="1" lang="zh-CN" altLang="en-US" dirty="0" smtClean="0"/>
              <a:t>、</a:t>
            </a:r>
            <a:r>
              <a:rPr lang="en-US" altLang="zh-CN" dirty="0"/>
              <a:t>PyCharm</a:t>
            </a:r>
            <a:r>
              <a:rPr lang="zh-CN" altLang="en-US" b="0" dirty="0"/>
              <a:t>的</a:t>
            </a:r>
            <a:r>
              <a:rPr lang="zh-CN" altLang="en-US" b="0" dirty="0" smtClean="0"/>
              <a:t>作用</a:t>
            </a:r>
            <a:endParaRPr kumimoji="1" lang="zh-CN" altLang="en-US" dirty="0"/>
          </a:p>
        </p:txBody>
      </p:sp>
    </p:spTree>
    <p:extLst>
      <p:ext uri="{BB962C8B-B14F-4D97-AF65-F5344CB8AC3E}">
        <p14:creationId xmlns:p14="http://schemas.microsoft.com/office/powerpoint/2010/main" val="2772719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dirty="0"/>
              <a:t>PythonCharm</a:t>
            </a:r>
            <a:r>
              <a:rPr lang="zh-CN" altLang="en-US" dirty="0"/>
              <a:t>分为专业版（</a:t>
            </a:r>
            <a:r>
              <a:rPr lang="en-US" altLang="zh-CN" dirty="0"/>
              <a:t>professional</a:t>
            </a:r>
            <a:r>
              <a:rPr lang="zh-CN" altLang="en-US" dirty="0"/>
              <a:t>）和社区版（</a:t>
            </a:r>
            <a:r>
              <a:rPr lang="en-US" altLang="zh-CN" dirty="0"/>
              <a:t>community</a:t>
            </a:r>
            <a:r>
              <a:rPr lang="zh-CN" altLang="en-US" dirty="0"/>
              <a:t>），本</a:t>
            </a:r>
            <a:r>
              <a:rPr lang="zh-CN" altLang="en-US" dirty="0" smtClean="0"/>
              <a:t>课程</a:t>
            </a:r>
            <a:r>
              <a:rPr lang="zh-CN" altLang="en-US" dirty="0"/>
              <a:t>主要以社区版为基准</a:t>
            </a:r>
            <a:r>
              <a:rPr lang="zh-CN" altLang="en-US" dirty="0" smtClean="0"/>
              <a:t>进行</a:t>
            </a:r>
            <a:r>
              <a:rPr lang="zh-CN" altLang="en-US" dirty="0"/>
              <a:t>操作和</a:t>
            </a:r>
            <a:r>
              <a:rPr lang="zh-CN" altLang="en-US" dirty="0" smtClean="0"/>
              <a:t>讲解。</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2</a:t>
            </a:r>
            <a:r>
              <a:rPr kumimoji="1" lang="zh-CN" altLang="en-US" dirty="0" smtClean="0"/>
              <a:t>、</a:t>
            </a:r>
            <a:r>
              <a:rPr lang="en-US" altLang="zh-CN" dirty="0" err="1"/>
              <a:t>PyCharm</a:t>
            </a:r>
            <a:r>
              <a:rPr lang="zh-CN" altLang="en-US" b="0" dirty="0" smtClean="0"/>
              <a:t>的分类</a:t>
            </a:r>
            <a:endParaRPr kumimoji="1" lang="zh-CN" altLang="en-US" dirty="0"/>
          </a:p>
        </p:txBody>
      </p:sp>
      <p:pic>
        <p:nvPicPr>
          <p:cNvPr id="6" name="图片 5"/>
          <p:cNvPicPr>
            <a:picLocks noChangeAspect="1"/>
          </p:cNvPicPr>
          <p:nvPr/>
        </p:nvPicPr>
        <p:blipFill>
          <a:blip r:embed="rId2"/>
          <a:stretch>
            <a:fillRect/>
          </a:stretch>
        </p:blipFill>
        <p:spPr>
          <a:xfrm>
            <a:off x="1229041" y="1991360"/>
            <a:ext cx="9042720" cy="4653280"/>
          </a:xfrm>
          <a:prstGeom prst="rect">
            <a:avLst/>
          </a:prstGeom>
        </p:spPr>
      </p:pic>
    </p:spTree>
    <p:extLst>
      <p:ext uri="{BB962C8B-B14F-4D97-AF65-F5344CB8AC3E}">
        <p14:creationId xmlns:p14="http://schemas.microsoft.com/office/powerpoint/2010/main" val="1225933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2691FACA-E1ED-6A48-A1E4-D925AAC03039}"/>
              </a:ext>
            </a:extLst>
          </p:cNvPr>
          <p:cNvSpPr>
            <a:spLocks noGrp="1"/>
          </p:cNvSpPr>
          <p:nvPr>
            <p:ph type="body" sz="quarter" idx="10"/>
          </p:nvPr>
        </p:nvSpPr>
        <p:spPr/>
        <p:txBody>
          <a:bodyPr/>
          <a:lstStyle/>
          <a:p>
            <a:r>
              <a:rPr lang="en-US" altLang="zh-CN" dirty="0" smtClean="0"/>
              <a:t>Python</a:t>
            </a:r>
            <a:r>
              <a:rPr lang="zh-CN" altLang="en-US" dirty="0" smtClean="0"/>
              <a:t>概述</a:t>
            </a:r>
            <a:endParaRPr lang="en-US" altLang="zh-CN" dirty="0" smtClean="0"/>
          </a:p>
          <a:p>
            <a:r>
              <a:rPr lang="en-US" altLang="zh-CN" dirty="0" smtClean="0">
                <a:solidFill>
                  <a:srgbClr val="AD2B26"/>
                </a:solidFill>
              </a:rPr>
              <a:t>Python</a:t>
            </a:r>
            <a:r>
              <a:rPr lang="zh-CN" altLang="en-US" dirty="0" smtClean="0">
                <a:solidFill>
                  <a:srgbClr val="AD2B26"/>
                </a:solidFill>
              </a:rPr>
              <a:t>解析器</a:t>
            </a:r>
            <a:endParaRPr lang="en-US" altLang="zh-CN" dirty="0">
              <a:solidFill>
                <a:srgbClr val="AD2B26"/>
              </a:solidFill>
            </a:endParaRPr>
          </a:p>
          <a:p>
            <a:r>
              <a:rPr lang="en-US" altLang="zh-CN" dirty="0" err="1" smtClean="0">
                <a:solidFill>
                  <a:srgbClr val="AD2B26"/>
                </a:solidFill>
              </a:rPr>
              <a:t>PyCharm</a:t>
            </a:r>
            <a:r>
              <a:rPr lang="zh-CN" altLang="en-US" dirty="0" smtClean="0">
                <a:solidFill>
                  <a:srgbClr val="AD2B26"/>
                </a:solidFill>
              </a:rPr>
              <a:t>开发利器</a:t>
            </a:r>
            <a:endParaRPr lang="en-US" altLang="zh-CN" dirty="0">
              <a:solidFill>
                <a:srgbClr val="AD2B26"/>
              </a:solidFill>
            </a:endParaRPr>
          </a:p>
          <a:p>
            <a:r>
              <a:rPr lang="en-US" altLang="zh-CN" dirty="0" smtClean="0"/>
              <a:t>Python</a:t>
            </a:r>
            <a:r>
              <a:rPr lang="zh-CN" altLang="en-US" dirty="0" smtClean="0"/>
              <a:t>注释</a:t>
            </a:r>
            <a:endParaRPr lang="en-US" altLang="zh-CN" dirty="0" smtClean="0"/>
          </a:p>
          <a:p>
            <a:r>
              <a:rPr lang="en-US" altLang="zh-CN" dirty="0" smtClean="0">
                <a:solidFill>
                  <a:srgbClr val="AD2B26"/>
                </a:solidFill>
              </a:rPr>
              <a:t>Python</a:t>
            </a:r>
            <a:r>
              <a:rPr lang="zh-CN" altLang="en-US" dirty="0" smtClean="0">
                <a:solidFill>
                  <a:srgbClr val="AD2B26"/>
                </a:solidFill>
              </a:rPr>
              <a:t>变量</a:t>
            </a:r>
            <a:endParaRPr lang="en-US" altLang="zh-CN" dirty="0" smtClean="0">
              <a:solidFill>
                <a:srgbClr val="AD2B26"/>
              </a:solidFill>
            </a:endParaRPr>
          </a:p>
          <a:p>
            <a:r>
              <a:rPr lang="en-US" altLang="zh-CN" dirty="0" smtClean="0"/>
              <a:t>Python</a:t>
            </a:r>
            <a:r>
              <a:rPr lang="zh-CN" altLang="en-US" dirty="0" smtClean="0"/>
              <a:t>中的</a:t>
            </a:r>
            <a:r>
              <a:rPr lang="en-US" altLang="zh-CN" dirty="0" smtClean="0"/>
              <a:t>Bug</a:t>
            </a:r>
          </a:p>
          <a:p>
            <a:r>
              <a:rPr lang="en-US" altLang="zh-CN" dirty="0" smtClean="0">
                <a:solidFill>
                  <a:srgbClr val="AD2B26"/>
                </a:solidFill>
              </a:rPr>
              <a:t>Python</a:t>
            </a:r>
            <a:r>
              <a:rPr lang="zh-CN" altLang="en-US" dirty="0" smtClean="0">
                <a:solidFill>
                  <a:srgbClr val="AD2B26"/>
                </a:solidFill>
              </a:rPr>
              <a:t>格式化输出</a:t>
            </a:r>
            <a:endParaRPr lang="en-US" altLang="zh-CN" dirty="0" smtClean="0">
              <a:solidFill>
                <a:srgbClr val="AD2B26"/>
              </a:solidFill>
            </a:endParaRPr>
          </a:p>
          <a:p>
            <a:r>
              <a:rPr lang="en-US" altLang="zh-CN" dirty="0" smtClean="0">
                <a:solidFill>
                  <a:srgbClr val="AD2B26"/>
                </a:solidFill>
              </a:rPr>
              <a:t>Python</a:t>
            </a:r>
            <a:r>
              <a:rPr lang="zh-CN" altLang="en-US" dirty="0" smtClean="0">
                <a:solidFill>
                  <a:srgbClr val="AD2B26"/>
                </a:solidFill>
              </a:rPr>
              <a:t>的</a:t>
            </a:r>
            <a:r>
              <a:rPr lang="en-US" altLang="zh-CN" dirty="0" smtClean="0">
                <a:solidFill>
                  <a:srgbClr val="AD2B26"/>
                </a:solidFill>
              </a:rPr>
              <a:t>input()</a:t>
            </a:r>
            <a:r>
              <a:rPr lang="zh-CN" altLang="en-US" dirty="0" smtClean="0">
                <a:solidFill>
                  <a:srgbClr val="AD2B26"/>
                </a:solidFill>
              </a:rPr>
              <a:t>输入方法</a:t>
            </a:r>
            <a:endParaRPr kumimoji="1" lang="zh-CN" altLang="en-US" dirty="0"/>
          </a:p>
        </p:txBody>
      </p:sp>
    </p:spTree>
    <p:extLst>
      <p:ext uri="{BB962C8B-B14F-4D97-AF65-F5344CB8AC3E}">
        <p14:creationId xmlns:p14="http://schemas.microsoft.com/office/powerpoint/2010/main" val="37101851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下载地址</a:t>
            </a:r>
            <a:r>
              <a:rPr lang="zh-CN" altLang="en-US" dirty="0" smtClean="0"/>
              <a:t>：</a:t>
            </a:r>
            <a:r>
              <a:rPr lang="en-US" altLang="zh-CN" b="1" dirty="0"/>
              <a:t>https://www.jetbrains.com/pycharm/download/#section=windows</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3</a:t>
            </a:r>
            <a:r>
              <a:rPr kumimoji="1" lang="zh-CN" altLang="en-US" dirty="0" smtClean="0"/>
              <a:t>、</a:t>
            </a:r>
            <a:r>
              <a:rPr lang="zh-CN" altLang="en-US" b="0" dirty="0"/>
              <a:t>下载</a:t>
            </a:r>
            <a:r>
              <a:rPr lang="en-US" altLang="zh-CN" dirty="0"/>
              <a:t>PyCharm</a:t>
            </a:r>
            <a:r>
              <a:rPr lang="zh-CN" altLang="en-US" b="0" dirty="0"/>
              <a:t>软件</a:t>
            </a:r>
            <a:endParaRPr kumimoji="1" lang="zh-CN" altLang="en-US" dirty="0"/>
          </a:p>
        </p:txBody>
      </p:sp>
      <p:pic>
        <p:nvPicPr>
          <p:cNvPr id="6" name="图片 5"/>
          <p:cNvPicPr>
            <a:picLocks noChangeAspect="1"/>
          </p:cNvPicPr>
          <p:nvPr/>
        </p:nvPicPr>
        <p:blipFill>
          <a:blip r:embed="rId2"/>
          <a:stretch>
            <a:fillRect/>
          </a:stretch>
        </p:blipFill>
        <p:spPr>
          <a:xfrm>
            <a:off x="2153601" y="2100275"/>
            <a:ext cx="7559360" cy="2884973"/>
          </a:xfrm>
          <a:prstGeom prst="rect">
            <a:avLst/>
          </a:prstGeom>
        </p:spPr>
      </p:pic>
      <p:sp>
        <p:nvSpPr>
          <p:cNvPr id="7" name="三角形 9">
            <a:extLst>
              <a:ext uri="{FF2B5EF4-FFF2-40B4-BE49-F238E27FC236}">
                <a16:creationId xmlns:a16="http://schemas.microsoft.com/office/drawing/2014/main" xmlns="" id="{6C3710E9-2588-F946-B755-060464DABD9F}"/>
              </a:ext>
            </a:extLst>
          </p:cNvPr>
          <p:cNvSpPr/>
          <p:nvPr/>
        </p:nvSpPr>
        <p:spPr>
          <a:xfrm rot="2651319">
            <a:off x="790606" y="5675115"/>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extBox 6">
            <a:extLst>
              <a:ext uri="{FF2B5EF4-FFF2-40B4-BE49-F238E27FC236}">
                <a16:creationId xmlns:a16="http://schemas.microsoft.com/office/drawing/2014/main" xmlns="" id="{34FCCE8B-9629-7E4B-B3A9-E87708BF9B85}"/>
              </a:ext>
            </a:extLst>
          </p:cNvPr>
          <p:cNvSpPr txBox="1"/>
          <p:nvPr/>
        </p:nvSpPr>
        <p:spPr>
          <a:xfrm>
            <a:off x="1158557" y="5706581"/>
            <a:ext cx="9773285" cy="415498"/>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rgbClr val="AD2B26"/>
                </a:solidFill>
                <a:latin typeface="Alibaba PuHuiTi R" pitchFamily="18" charset="-122"/>
                <a:ea typeface="Alibaba PuHuiTi R" pitchFamily="18" charset="-122"/>
                <a:cs typeface="Alibaba PuHuiTi R" pitchFamily="18" charset="-122"/>
              </a:rPr>
              <a:t>注意：这</a:t>
            </a:r>
            <a:r>
              <a:rPr lang="zh-CN" altLang="en-US" sz="1400" dirty="0" smtClean="0">
                <a:solidFill>
                  <a:srgbClr val="AD2B26"/>
                </a:solidFill>
                <a:latin typeface="Alibaba PuHuiTi R" pitchFamily="18" charset="-122"/>
                <a:ea typeface="Alibaba PuHuiTi R" pitchFamily="18" charset="-122"/>
                <a:cs typeface="Alibaba PuHuiTi R" pitchFamily="18" charset="-122"/>
              </a:rPr>
              <a:t>⾥选择</a:t>
            </a:r>
            <a:r>
              <a:rPr lang="en-US" altLang="zh-CN" sz="1400" dirty="0" smtClean="0">
                <a:solidFill>
                  <a:srgbClr val="AD2B26"/>
                </a:solidFill>
                <a:latin typeface="Alibaba PuHuiTi R" pitchFamily="18" charset="-122"/>
                <a:ea typeface="Alibaba PuHuiTi R" pitchFamily="18" charset="-122"/>
                <a:cs typeface="Alibaba PuHuiTi R" pitchFamily="18" charset="-122"/>
              </a:rPr>
              <a:t>Community(</a:t>
            </a:r>
            <a:r>
              <a:rPr lang="zh-CN" altLang="en-US" sz="1400" dirty="0" smtClean="0">
                <a:solidFill>
                  <a:srgbClr val="AD2B26"/>
                </a:solidFill>
                <a:latin typeface="Alibaba PuHuiTi R" pitchFamily="18" charset="-122"/>
                <a:ea typeface="Alibaba PuHuiTi R" pitchFamily="18" charset="-122"/>
                <a:cs typeface="Alibaba PuHuiTi R" pitchFamily="18" charset="-122"/>
              </a:rPr>
              <a:t>社区</a:t>
            </a:r>
            <a:r>
              <a:rPr lang="zh-CN" altLang="en-US" sz="1400" dirty="0">
                <a:solidFill>
                  <a:srgbClr val="AD2B26"/>
                </a:solidFill>
                <a:latin typeface="Alibaba PuHuiTi R" pitchFamily="18" charset="-122"/>
                <a:ea typeface="Alibaba PuHuiTi R" pitchFamily="18" charset="-122"/>
                <a:cs typeface="Alibaba PuHuiTi R" pitchFamily="18" charset="-122"/>
              </a:rPr>
              <a:t>版</a:t>
            </a:r>
            <a:r>
              <a:rPr lang="en-US" altLang="zh-CN" sz="1400" dirty="0">
                <a:solidFill>
                  <a:srgbClr val="AD2B26"/>
                </a:solidFill>
                <a:latin typeface="Alibaba PuHuiTi R" pitchFamily="18" charset="-122"/>
                <a:ea typeface="Alibaba PuHuiTi R" pitchFamily="18" charset="-122"/>
                <a:cs typeface="Alibaba PuHuiTi R" pitchFamily="18" charset="-122"/>
              </a:rPr>
              <a:t>)</a:t>
            </a:r>
            <a:r>
              <a:rPr lang="zh-CN" altLang="en-US" sz="1400" dirty="0">
                <a:solidFill>
                  <a:srgbClr val="AD2B26"/>
                </a:solidFill>
                <a:latin typeface="Alibaba PuHuiTi R" pitchFamily="18" charset="-122"/>
                <a:ea typeface="Alibaba PuHuiTi R" pitchFamily="18" charset="-122"/>
                <a:cs typeface="Alibaba PuHuiTi R" pitchFamily="18" charset="-122"/>
              </a:rPr>
              <a:t>下载，专业版是收费版本，社区版</a:t>
            </a:r>
            <a:r>
              <a:rPr lang="zh-CN" altLang="en-US" sz="1400" dirty="0" smtClean="0">
                <a:solidFill>
                  <a:srgbClr val="AD2B26"/>
                </a:solidFill>
                <a:latin typeface="Alibaba PuHuiTi R" pitchFamily="18" charset="-122"/>
                <a:ea typeface="Alibaba PuHuiTi R" pitchFamily="18" charset="-122"/>
                <a:cs typeface="Alibaba PuHuiTi R" pitchFamily="18" charset="-122"/>
              </a:rPr>
              <a:t>可以满足</a:t>
            </a:r>
            <a:r>
              <a:rPr lang="zh-CN" altLang="en-US" sz="1400" dirty="0">
                <a:solidFill>
                  <a:srgbClr val="AD2B26"/>
                </a:solidFill>
                <a:latin typeface="Alibaba PuHuiTi R" pitchFamily="18" charset="-122"/>
                <a:ea typeface="Alibaba PuHuiTi R" pitchFamily="18" charset="-122"/>
                <a:cs typeface="Alibaba PuHuiTi R" pitchFamily="18" charset="-122"/>
              </a:rPr>
              <a:t>我们基础编程需求。</a:t>
            </a:r>
            <a:endParaRPr lang="en-US" altLang="zh-CN" sz="1400" dirty="0">
              <a:solidFill>
                <a:srgbClr val="262626"/>
              </a:solidFill>
              <a:latin typeface="Alibaba PuHuiTi R" pitchFamily="18" charset="-122"/>
              <a:ea typeface="Alibaba PuHuiTi R" pitchFamily="18" charset="-122"/>
              <a:cs typeface="Alibaba PuHuiTi R" pitchFamily="18" charset="-122"/>
            </a:endParaRPr>
          </a:p>
        </p:txBody>
      </p:sp>
      <p:sp>
        <p:nvSpPr>
          <p:cNvPr id="9" name="矩形 8">
            <a:extLst>
              <a:ext uri="{FF2B5EF4-FFF2-40B4-BE49-F238E27FC236}">
                <a16:creationId xmlns:a16="http://schemas.microsoft.com/office/drawing/2014/main" xmlns="" id="{E0A4F270-7F30-AE46-96EF-656D6943C707}"/>
              </a:ext>
            </a:extLst>
          </p:cNvPr>
          <p:cNvSpPr/>
          <p:nvPr/>
        </p:nvSpPr>
        <p:spPr>
          <a:xfrm>
            <a:off x="894080" y="5290015"/>
            <a:ext cx="10302240" cy="958385"/>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xmlns="" id="{ED3E04DF-C15D-7146-95A9-19AF703E9900}"/>
              </a:ext>
            </a:extLst>
          </p:cNvPr>
          <p:cNvSpPr/>
          <p:nvPr/>
        </p:nvSpPr>
        <p:spPr>
          <a:xfrm>
            <a:off x="783992" y="5391002"/>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注意事项</a:t>
            </a:r>
          </a:p>
        </p:txBody>
      </p:sp>
    </p:spTree>
    <p:extLst>
      <p:ext uri="{BB962C8B-B14F-4D97-AF65-F5344CB8AC3E}">
        <p14:creationId xmlns:p14="http://schemas.microsoft.com/office/powerpoint/2010/main" val="1119404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双击安装包 </a:t>
            </a:r>
            <a:r>
              <a:rPr lang="en-US" altLang="zh-CN" dirty="0"/>
              <a:t>-- [</a:t>
            </a:r>
            <a:r>
              <a:rPr lang="zh-CN" altLang="en-US" dirty="0"/>
              <a:t>运⾏行行</a:t>
            </a:r>
            <a:r>
              <a:rPr lang="en-US" altLang="zh-CN" dirty="0"/>
              <a:t>] -- [</a:t>
            </a:r>
            <a:r>
              <a:rPr lang="zh-CN" altLang="en-US" dirty="0"/>
              <a:t>允许你应⽤用更更改设备</a:t>
            </a:r>
            <a:r>
              <a:rPr lang="en-US" altLang="zh-CN" dirty="0"/>
              <a:t>]: [</a:t>
            </a:r>
            <a:r>
              <a:rPr lang="zh-CN" altLang="en-US" dirty="0"/>
              <a:t>是</a:t>
            </a:r>
            <a:r>
              <a:rPr lang="en-US" altLang="zh-CN" dirty="0"/>
              <a:t>] -- [Next] -- [</a:t>
            </a:r>
            <a:r>
              <a:rPr lang="zh-CN" altLang="en-US" dirty="0"/>
              <a:t>选择安装</a:t>
            </a:r>
            <a:r>
              <a:rPr lang="zh-CN" altLang="en-US" dirty="0" smtClean="0"/>
              <a:t>位置</a:t>
            </a:r>
            <a:r>
              <a:rPr lang="en-US" altLang="zh-CN" dirty="0"/>
              <a:t>] -- [Next] -- [Install] -- [Finish]</a:t>
            </a:r>
            <a:r>
              <a:rPr lang="zh-CN" altLang="en-US" dirty="0"/>
              <a:t>。</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4</a:t>
            </a:r>
            <a:r>
              <a:rPr kumimoji="1" lang="zh-CN" altLang="en-US" dirty="0" smtClean="0"/>
              <a:t>、</a:t>
            </a:r>
            <a:r>
              <a:rPr lang="zh-CN" altLang="en-US" b="0" dirty="0"/>
              <a:t>安装</a:t>
            </a:r>
            <a:r>
              <a:rPr lang="en-US" altLang="zh-CN" dirty="0"/>
              <a:t>PyCharm</a:t>
            </a:r>
            <a:r>
              <a:rPr lang="zh-CN" altLang="en-US" b="0" dirty="0"/>
              <a:t>软件</a:t>
            </a:r>
            <a:endParaRPr kumimoji="1" lang="zh-CN" altLang="en-US" dirty="0"/>
          </a:p>
        </p:txBody>
      </p:sp>
      <p:pic>
        <p:nvPicPr>
          <p:cNvPr id="5" name="图片 4"/>
          <p:cNvPicPr>
            <a:picLocks noChangeAspect="1"/>
          </p:cNvPicPr>
          <p:nvPr/>
        </p:nvPicPr>
        <p:blipFill>
          <a:blip r:embed="rId2"/>
          <a:stretch>
            <a:fillRect/>
          </a:stretch>
        </p:blipFill>
        <p:spPr>
          <a:xfrm>
            <a:off x="2163739" y="2214879"/>
            <a:ext cx="7742261" cy="4429761"/>
          </a:xfrm>
          <a:prstGeom prst="rect">
            <a:avLst/>
          </a:prstGeom>
        </p:spPr>
      </p:pic>
    </p:spTree>
    <p:extLst>
      <p:ext uri="{BB962C8B-B14F-4D97-AF65-F5344CB8AC3E}">
        <p14:creationId xmlns:p14="http://schemas.microsoft.com/office/powerpoint/2010/main" val="34891881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smtClean="0"/>
              <a:t>☆ 新建项目</a:t>
            </a:r>
            <a:endParaRPr lang="en-US" altLang="zh-CN" dirty="0" smtClean="0"/>
          </a:p>
          <a:p>
            <a:pPr marL="0" indent="0">
              <a:buNone/>
            </a:pPr>
            <a:r>
              <a:rPr lang="zh-CN" altLang="en-US" dirty="0" smtClean="0"/>
              <a:t>打开</a:t>
            </a:r>
            <a:r>
              <a:rPr lang="en-US" altLang="zh-CN" dirty="0"/>
              <a:t>PyCharm -- [Create New Project] -- </a:t>
            </a:r>
            <a:r>
              <a:rPr lang="zh-CN" altLang="en-US" dirty="0"/>
              <a:t>选择项</a:t>
            </a:r>
            <a:r>
              <a:rPr lang="zh-CN" altLang="en-US" dirty="0" smtClean="0"/>
              <a:t>⽬根⽬录</a:t>
            </a:r>
            <a:r>
              <a:rPr lang="zh-CN" altLang="en-US" dirty="0"/>
              <a:t>和</a:t>
            </a:r>
            <a:r>
              <a:rPr lang="zh-CN" altLang="en-US" dirty="0" smtClean="0"/>
              <a:t>解释器版本 </a:t>
            </a:r>
            <a:r>
              <a:rPr lang="en-US" altLang="zh-CN" dirty="0" smtClean="0"/>
              <a:t>-- [</a:t>
            </a:r>
            <a:r>
              <a:rPr lang="en-US" altLang="zh-CN" dirty="0"/>
              <a:t>Create]</a:t>
            </a:r>
            <a:r>
              <a:rPr lang="zh-CN" altLang="en-US" dirty="0"/>
              <a:t>，即可完成</a:t>
            </a:r>
            <a:r>
              <a:rPr lang="zh-CN" altLang="en-US" dirty="0" smtClean="0"/>
              <a:t>新建一</a:t>
            </a:r>
            <a:r>
              <a:rPr lang="zh-CN" altLang="en-US" dirty="0"/>
              <a:t>个</a:t>
            </a:r>
            <a:r>
              <a:rPr lang="zh-CN" altLang="en-US" dirty="0" smtClean="0"/>
              <a:t>项目</a:t>
            </a:r>
            <a:r>
              <a:rPr lang="zh-CN" altLang="en-US" dirty="0"/>
              <a:t>。</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5</a:t>
            </a:r>
            <a:r>
              <a:rPr kumimoji="1" lang="zh-CN" altLang="en-US" dirty="0" smtClean="0"/>
              <a:t>、</a:t>
            </a:r>
            <a:r>
              <a:rPr lang="en-US" altLang="zh-CN" dirty="0"/>
              <a:t>PyCharm</a:t>
            </a:r>
            <a:r>
              <a:rPr lang="zh-CN" altLang="en-US" b="0" dirty="0"/>
              <a:t>基本</a:t>
            </a:r>
            <a:r>
              <a:rPr lang="zh-CN" altLang="en-US" b="0" dirty="0" smtClean="0"/>
              <a:t>使用</a:t>
            </a:r>
            <a:endParaRPr kumimoji="1" lang="zh-CN" altLang="en-US" dirty="0"/>
          </a:p>
        </p:txBody>
      </p:sp>
      <p:pic>
        <p:nvPicPr>
          <p:cNvPr id="6" name="图片 5"/>
          <p:cNvPicPr>
            <a:picLocks noChangeAspect="1"/>
          </p:cNvPicPr>
          <p:nvPr/>
        </p:nvPicPr>
        <p:blipFill>
          <a:blip r:embed="rId2"/>
          <a:stretch>
            <a:fillRect/>
          </a:stretch>
        </p:blipFill>
        <p:spPr>
          <a:xfrm>
            <a:off x="2236130" y="2560319"/>
            <a:ext cx="7841660" cy="4175761"/>
          </a:xfrm>
          <a:prstGeom prst="rect">
            <a:avLst/>
          </a:prstGeom>
        </p:spPr>
      </p:pic>
    </p:spTree>
    <p:extLst>
      <p:ext uri="{BB962C8B-B14F-4D97-AF65-F5344CB8AC3E}">
        <p14:creationId xmlns:p14="http://schemas.microsoft.com/office/powerpoint/2010/main" val="33422906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smtClean="0"/>
              <a:t>☆新建文件</a:t>
            </a:r>
            <a:r>
              <a:rPr lang="zh-CN" altLang="en-US" dirty="0"/>
              <a:t>并书写</a:t>
            </a:r>
            <a:r>
              <a:rPr lang="zh-CN" altLang="en-US" dirty="0" smtClean="0"/>
              <a:t>代码</a:t>
            </a:r>
            <a:endParaRPr lang="en-US" altLang="zh-CN" dirty="0" smtClean="0"/>
          </a:p>
          <a:p>
            <a:pPr marL="0" indent="0">
              <a:buNone/>
            </a:pPr>
            <a:r>
              <a:rPr lang="zh-CN" altLang="en-US" dirty="0"/>
              <a:t>项</a:t>
            </a:r>
            <a:r>
              <a:rPr lang="zh-CN" altLang="en-US" dirty="0" smtClean="0"/>
              <a:t>⽬根⽬录</a:t>
            </a:r>
            <a:r>
              <a:rPr lang="zh-CN" altLang="en-US" dirty="0"/>
              <a:t>或</a:t>
            </a:r>
            <a:r>
              <a:rPr lang="zh-CN" altLang="en-US" dirty="0" smtClean="0"/>
              <a:t>根目录</a:t>
            </a:r>
            <a:r>
              <a:rPr lang="zh-CN" altLang="en-US" dirty="0"/>
              <a:t>内部任意</a:t>
            </a:r>
            <a:r>
              <a:rPr lang="zh-CN" altLang="en-US" dirty="0" smtClean="0"/>
              <a:t>位置 </a:t>
            </a:r>
            <a:r>
              <a:rPr lang="en-US" altLang="zh-CN" dirty="0" smtClean="0"/>
              <a:t>-- </a:t>
            </a:r>
            <a:r>
              <a:rPr lang="zh-CN" altLang="en-US" dirty="0"/>
              <a:t>右键 </a:t>
            </a:r>
            <a:r>
              <a:rPr lang="en-US" altLang="zh-CN" dirty="0"/>
              <a:t>-- [New] -- [Python File] -- </a:t>
            </a:r>
            <a:r>
              <a:rPr lang="zh-CN" altLang="en-US" dirty="0"/>
              <a:t>输</a:t>
            </a:r>
            <a:r>
              <a:rPr lang="zh-CN" altLang="en-US" dirty="0" smtClean="0"/>
              <a:t>⼊文件名 </a:t>
            </a:r>
            <a:r>
              <a:rPr lang="en-US" altLang="zh-CN" dirty="0"/>
              <a:t>-- [OK]</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5</a:t>
            </a:r>
            <a:r>
              <a:rPr kumimoji="1" lang="zh-CN" altLang="en-US" dirty="0" smtClean="0"/>
              <a:t>、</a:t>
            </a:r>
            <a:r>
              <a:rPr lang="en-US" altLang="zh-CN" dirty="0"/>
              <a:t>PyCharm</a:t>
            </a:r>
            <a:r>
              <a:rPr lang="zh-CN" altLang="en-US" b="0" dirty="0"/>
              <a:t>基本</a:t>
            </a:r>
            <a:r>
              <a:rPr lang="zh-CN" altLang="en-US" b="0" dirty="0" smtClean="0"/>
              <a:t>使用</a:t>
            </a:r>
            <a:endParaRPr kumimoji="1" lang="zh-CN" altLang="en-US" dirty="0"/>
          </a:p>
        </p:txBody>
      </p:sp>
      <p:sp>
        <p:nvSpPr>
          <p:cNvPr id="7" name="三角形 9">
            <a:extLst>
              <a:ext uri="{FF2B5EF4-FFF2-40B4-BE49-F238E27FC236}">
                <a16:creationId xmlns:a16="http://schemas.microsoft.com/office/drawing/2014/main" xmlns=""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extBox 6">
            <a:extLst>
              <a:ext uri="{FF2B5EF4-FFF2-40B4-BE49-F238E27FC236}">
                <a16:creationId xmlns:a16="http://schemas.microsoft.com/office/drawing/2014/main" xmlns="" id="{34FCCE8B-9629-7E4B-B3A9-E87708BF9B85}"/>
              </a:ext>
            </a:extLst>
          </p:cNvPr>
          <p:cNvSpPr txBox="1"/>
          <p:nvPr/>
        </p:nvSpPr>
        <p:spPr>
          <a:xfrm>
            <a:off x="1168717" y="5801409"/>
            <a:ext cx="9773285" cy="415498"/>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smtClean="0">
                <a:solidFill>
                  <a:srgbClr val="AD2B26"/>
                </a:solidFill>
                <a:latin typeface="Alibaba PuHuiTi R" pitchFamily="18" charset="-122"/>
                <a:ea typeface="Alibaba PuHuiTi R" pitchFamily="18" charset="-122"/>
                <a:cs typeface="Alibaba PuHuiTi R" pitchFamily="18" charset="-122"/>
              </a:rPr>
              <a:t>如果将来</a:t>
            </a:r>
            <a:r>
              <a:rPr lang="zh-CN" altLang="en-US" sz="1400" dirty="0">
                <a:solidFill>
                  <a:srgbClr val="AD2B26"/>
                </a:solidFill>
                <a:latin typeface="Alibaba PuHuiTi R" pitchFamily="18" charset="-122"/>
                <a:ea typeface="Alibaba PuHuiTi R" pitchFamily="18" charset="-122"/>
                <a:cs typeface="Alibaba PuHuiTi R" pitchFamily="18" charset="-122"/>
              </a:rPr>
              <a:t>要上传到</a:t>
            </a:r>
            <a:r>
              <a:rPr lang="zh-CN" altLang="en-US" sz="1400" dirty="0" smtClean="0">
                <a:solidFill>
                  <a:srgbClr val="AD2B26"/>
                </a:solidFill>
                <a:latin typeface="Alibaba PuHuiTi R" pitchFamily="18" charset="-122"/>
                <a:ea typeface="Alibaba PuHuiTi R" pitchFamily="18" charset="-122"/>
                <a:cs typeface="Alibaba PuHuiTi R" pitchFamily="18" charset="-122"/>
              </a:rPr>
              <a:t>服务器的文件</a:t>
            </a:r>
            <a:r>
              <a:rPr lang="zh-CN" altLang="en-US" sz="1400" dirty="0">
                <a:solidFill>
                  <a:srgbClr val="AD2B26"/>
                </a:solidFill>
                <a:latin typeface="Alibaba PuHuiTi R" pitchFamily="18" charset="-122"/>
                <a:ea typeface="Alibaba PuHuiTi R" pitchFamily="18" charset="-122"/>
                <a:cs typeface="Alibaba PuHuiTi R" pitchFamily="18" charset="-122"/>
              </a:rPr>
              <a:t>，</a:t>
            </a:r>
            <a:r>
              <a:rPr lang="zh-CN" altLang="en-US" sz="1400" dirty="0" smtClean="0">
                <a:solidFill>
                  <a:srgbClr val="AD2B26"/>
                </a:solidFill>
                <a:latin typeface="Alibaba PuHuiTi R" pitchFamily="18" charset="-122"/>
                <a:ea typeface="Alibaba PuHuiTi R" pitchFamily="18" charset="-122"/>
                <a:cs typeface="Alibaba PuHuiTi R" pitchFamily="18" charset="-122"/>
              </a:rPr>
              <a:t>那么文件名</a:t>
            </a:r>
            <a:r>
              <a:rPr lang="zh-CN" altLang="en-US" sz="1400" dirty="0">
                <a:solidFill>
                  <a:srgbClr val="AD2B26"/>
                </a:solidFill>
                <a:latin typeface="Alibaba PuHuiTi R" pitchFamily="18" charset="-122"/>
                <a:ea typeface="Alibaba PuHuiTi R" pitchFamily="18" charset="-122"/>
                <a:cs typeface="Alibaba PuHuiTi R" pitchFamily="18" charset="-122"/>
              </a:rPr>
              <a:t>切记</a:t>
            </a:r>
            <a:r>
              <a:rPr lang="zh-CN" altLang="en-US" sz="1400" dirty="0" smtClean="0">
                <a:solidFill>
                  <a:srgbClr val="AD2B26"/>
                </a:solidFill>
                <a:latin typeface="Alibaba PuHuiTi R" pitchFamily="18" charset="-122"/>
                <a:ea typeface="Alibaba PuHuiTi R" pitchFamily="18" charset="-122"/>
                <a:cs typeface="Alibaba PuHuiTi R" pitchFamily="18" charset="-122"/>
              </a:rPr>
              <a:t>不能使用中文。</a:t>
            </a:r>
            <a:endParaRPr lang="en-US" altLang="zh-CN" sz="1400" dirty="0">
              <a:solidFill>
                <a:srgbClr val="262626"/>
              </a:solidFill>
              <a:latin typeface="Alibaba PuHuiTi R" pitchFamily="18" charset="-122"/>
              <a:ea typeface="Alibaba PuHuiTi R" pitchFamily="18" charset="-122"/>
              <a:cs typeface="Alibaba PuHuiTi R" pitchFamily="18" charset="-122"/>
            </a:endParaRPr>
          </a:p>
        </p:txBody>
      </p:sp>
      <p:sp>
        <p:nvSpPr>
          <p:cNvPr id="9" name="矩形 8">
            <a:extLst>
              <a:ext uri="{FF2B5EF4-FFF2-40B4-BE49-F238E27FC236}">
                <a16:creationId xmlns:a16="http://schemas.microsoft.com/office/drawing/2014/main" xmlns="" id="{E0A4F270-7F30-AE46-96EF-656D6943C707}"/>
              </a:ext>
            </a:extLst>
          </p:cNvPr>
          <p:cNvSpPr/>
          <p:nvPr/>
        </p:nvSpPr>
        <p:spPr>
          <a:xfrm>
            <a:off x="904240" y="5388188"/>
            <a:ext cx="10302240" cy="955040"/>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xmlns="" id="{ED3E04DF-C15D-7146-95A9-19AF703E9900}"/>
              </a:ext>
            </a:extLst>
          </p:cNvPr>
          <p:cNvSpPr/>
          <p:nvPr/>
        </p:nvSpPr>
        <p:spPr>
          <a:xfrm>
            <a:off x="794152" y="5463538"/>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注意事项</a:t>
            </a:r>
          </a:p>
        </p:txBody>
      </p:sp>
      <p:pic>
        <p:nvPicPr>
          <p:cNvPr id="5" name="图片 4"/>
          <p:cNvPicPr>
            <a:picLocks noChangeAspect="1"/>
          </p:cNvPicPr>
          <p:nvPr/>
        </p:nvPicPr>
        <p:blipFill>
          <a:blip r:embed="rId2"/>
          <a:stretch>
            <a:fillRect/>
          </a:stretch>
        </p:blipFill>
        <p:spPr>
          <a:xfrm>
            <a:off x="2967039" y="2564875"/>
            <a:ext cx="5780721" cy="2641970"/>
          </a:xfrm>
          <a:prstGeom prst="rect">
            <a:avLst/>
          </a:prstGeom>
        </p:spPr>
      </p:pic>
    </p:spTree>
    <p:extLst>
      <p:ext uri="{BB962C8B-B14F-4D97-AF65-F5344CB8AC3E}">
        <p14:creationId xmlns:p14="http://schemas.microsoft.com/office/powerpoint/2010/main" val="4244369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smtClean="0"/>
              <a:t>☆编写</a:t>
            </a:r>
            <a:r>
              <a:rPr lang="en-US" altLang="zh-CN" dirty="0" smtClean="0"/>
              <a:t>Python</a:t>
            </a:r>
            <a:r>
              <a:rPr lang="zh-CN" altLang="en-US" dirty="0" smtClean="0"/>
              <a:t>代码</a:t>
            </a:r>
            <a:endParaRPr lang="en-US" altLang="zh-CN" dirty="0" smtClean="0"/>
          </a:p>
          <a:p>
            <a:pPr marL="0" indent="0">
              <a:buNone/>
            </a:pPr>
            <a:r>
              <a:rPr lang="zh-CN" altLang="en-US" dirty="0"/>
              <a:t>双击打开⽂文件，并</a:t>
            </a:r>
            <a:r>
              <a:rPr lang="zh-CN" altLang="en-US" dirty="0" smtClean="0"/>
              <a:t>书写一</a:t>
            </a:r>
            <a:r>
              <a:rPr lang="zh-CN" altLang="en-US" dirty="0"/>
              <a:t>个最简单的</a:t>
            </a:r>
            <a:r>
              <a:rPr lang="en-US" altLang="zh-CN" dirty="0"/>
              <a:t>Python</a:t>
            </a:r>
            <a:r>
              <a:rPr lang="zh-CN" altLang="en-US" dirty="0"/>
              <a:t>代码</a:t>
            </a:r>
            <a:r>
              <a:rPr lang="zh-CN" altLang="en-US" dirty="0" smtClean="0"/>
              <a:t>：</a:t>
            </a:r>
            <a:endParaRPr lang="en-US" altLang="zh-CN" dirty="0" smtClean="0"/>
          </a:p>
          <a:p>
            <a:pPr marL="0" indent="0">
              <a:buNone/>
            </a:pPr>
            <a:endParaRPr kumimoji="1" lang="en-US" altLang="zh-CN" dirty="0" smtClean="0">
              <a:solidFill>
                <a:srgbClr val="B60206"/>
              </a:solidFill>
            </a:endParaRPr>
          </a:p>
          <a:p>
            <a:pPr marL="0" indent="0">
              <a:buNone/>
            </a:pPr>
            <a:r>
              <a:rPr lang="zh-CN" altLang="en-US" dirty="0"/>
              <a:t>☆ 运</a:t>
            </a:r>
            <a:r>
              <a:rPr lang="zh-CN" altLang="en-US" dirty="0" smtClean="0"/>
              <a:t>⾏文件</a:t>
            </a:r>
            <a:endParaRPr lang="en-US" altLang="zh-CN" dirty="0" smtClean="0"/>
          </a:p>
          <a:p>
            <a:pPr marL="0" indent="0">
              <a:buNone/>
            </a:pP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5</a:t>
            </a:r>
            <a:r>
              <a:rPr kumimoji="1" lang="zh-CN" altLang="en-US" dirty="0" smtClean="0"/>
              <a:t>、</a:t>
            </a:r>
            <a:r>
              <a:rPr lang="en-US" altLang="zh-CN" dirty="0"/>
              <a:t>PyCharm</a:t>
            </a:r>
            <a:r>
              <a:rPr lang="zh-CN" altLang="en-US" b="0" dirty="0"/>
              <a:t>基本</a:t>
            </a:r>
            <a:r>
              <a:rPr lang="zh-CN" altLang="en-US" b="0" dirty="0" smtClean="0"/>
              <a:t>使用</a:t>
            </a:r>
            <a:endParaRPr kumimoji="1" lang="zh-CN" altLang="en-US" dirty="0"/>
          </a:p>
        </p:txBody>
      </p:sp>
      <p:sp>
        <p:nvSpPr>
          <p:cNvPr id="11" name="TextBox 3">
            <a:extLst>
              <a:ext uri="{FF2B5EF4-FFF2-40B4-BE49-F238E27FC236}">
                <a16:creationId xmlns="" xmlns:a16="http://schemas.microsoft.com/office/drawing/2014/main" id="{0C998B78-AB18-3C47-A1C7-25AE9A3A40B0}"/>
              </a:ext>
            </a:extLst>
          </p:cNvPr>
          <p:cNvSpPr txBox="1"/>
          <p:nvPr/>
        </p:nvSpPr>
        <p:spPr>
          <a:xfrm>
            <a:off x="812479" y="2498526"/>
            <a:ext cx="5770944" cy="380938"/>
          </a:xfrm>
          <a:prstGeom prst="rect">
            <a:avLst/>
          </a:prstGeom>
          <a:solidFill>
            <a:srgbClr val="FFFFE4"/>
          </a:solidFill>
          <a:ln w="3175">
            <a:solidFill>
              <a:srgbClr val="919191"/>
            </a:solidFill>
          </a:ln>
        </p:spPr>
        <p:txBody>
          <a:bodyPr wrap="square">
            <a:spAutoFit/>
          </a:bodyPr>
          <a:lstStyle/>
          <a:p>
            <a:pPr>
              <a:lnSpc>
                <a:spcPct val="150000"/>
              </a:lnSpc>
              <a:defRPr/>
            </a:pPr>
            <a:r>
              <a:rPr lang="en-US" altLang="zh-CN" sz="1400" dirty="0" smtClean="0">
                <a:solidFill>
                  <a:srgbClr val="0033B3"/>
                </a:solidFill>
                <a:latin typeface="Alibaba PuHuiTi R" pitchFamily="18" charset="-122"/>
                <a:ea typeface="Alibaba PuHuiTi R" pitchFamily="18" charset="-122"/>
                <a:cs typeface="Alibaba PuHuiTi R" pitchFamily="18" charset="-122"/>
              </a:rPr>
              <a:t>print(“hello world”)</a:t>
            </a:r>
            <a:endParaRPr lang="zh-CN" altLang="zh-CN" sz="2400" dirty="0">
              <a:latin typeface="Alibaba PuHuiTi R" pitchFamily="18" charset="-122"/>
              <a:ea typeface="Alibaba PuHuiTi R" pitchFamily="18" charset="-122"/>
              <a:cs typeface="Alibaba PuHuiTi R" pitchFamily="18" charset="-122"/>
            </a:endParaRPr>
          </a:p>
        </p:txBody>
      </p:sp>
      <p:pic>
        <p:nvPicPr>
          <p:cNvPr id="6" name="图片 5"/>
          <p:cNvPicPr>
            <a:picLocks noChangeAspect="1"/>
          </p:cNvPicPr>
          <p:nvPr/>
        </p:nvPicPr>
        <p:blipFill>
          <a:blip r:embed="rId2"/>
          <a:stretch>
            <a:fillRect/>
          </a:stretch>
        </p:blipFill>
        <p:spPr>
          <a:xfrm>
            <a:off x="812479" y="3342640"/>
            <a:ext cx="10749599" cy="3225304"/>
          </a:xfrm>
          <a:prstGeom prst="rect">
            <a:avLst/>
          </a:prstGeom>
        </p:spPr>
      </p:pic>
    </p:spTree>
    <p:extLst>
      <p:ext uri="{BB962C8B-B14F-4D97-AF65-F5344CB8AC3E}">
        <p14:creationId xmlns:p14="http://schemas.microsoft.com/office/powerpoint/2010/main" val="36500457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smtClean="0"/>
              <a:t>☆编写</a:t>
            </a:r>
            <a:r>
              <a:rPr lang="en-US" altLang="zh-CN" dirty="0" smtClean="0"/>
              <a:t>Python</a:t>
            </a:r>
            <a:r>
              <a:rPr lang="zh-CN" altLang="en-US" dirty="0" smtClean="0"/>
              <a:t>代码</a:t>
            </a:r>
            <a:endParaRPr lang="en-US" altLang="zh-CN" dirty="0" smtClean="0"/>
          </a:p>
          <a:p>
            <a:pPr marL="0" indent="0">
              <a:buNone/>
            </a:pPr>
            <a:r>
              <a:rPr lang="zh-CN" altLang="en-US" dirty="0"/>
              <a:t>双击打开⽂文件，并</a:t>
            </a:r>
            <a:r>
              <a:rPr lang="zh-CN" altLang="en-US" dirty="0" smtClean="0"/>
              <a:t>书写一</a:t>
            </a:r>
            <a:r>
              <a:rPr lang="zh-CN" altLang="en-US" dirty="0"/>
              <a:t>个最简单的</a:t>
            </a:r>
            <a:r>
              <a:rPr lang="en-US" altLang="zh-CN" dirty="0"/>
              <a:t>Python</a:t>
            </a:r>
            <a:r>
              <a:rPr lang="zh-CN" altLang="en-US" dirty="0"/>
              <a:t>代码</a:t>
            </a:r>
            <a:r>
              <a:rPr lang="zh-CN" altLang="en-US" dirty="0" smtClean="0"/>
              <a:t>：</a:t>
            </a:r>
            <a:endParaRPr lang="en-US" altLang="zh-CN" dirty="0" smtClean="0"/>
          </a:p>
          <a:p>
            <a:pPr marL="0" indent="0">
              <a:buNone/>
            </a:pPr>
            <a:endParaRPr kumimoji="1" lang="en-US" altLang="zh-CN" dirty="0" smtClean="0">
              <a:solidFill>
                <a:srgbClr val="B60206"/>
              </a:solidFill>
            </a:endParaRPr>
          </a:p>
          <a:p>
            <a:pPr marL="0" indent="0">
              <a:buNone/>
            </a:pPr>
            <a:r>
              <a:rPr lang="zh-CN" altLang="en-US" dirty="0"/>
              <a:t>☆ 运</a:t>
            </a:r>
            <a:r>
              <a:rPr lang="zh-CN" altLang="en-US" dirty="0" smtClean="0"/>
              <a:t>⾏文件</a:t>
            </a:r>
            <a:endParaRPr lang="en-US" altLang="zh-CN" dirty="0" smtClean="0"/>
          </a:p>
          <a:p>
            <a:pPr marL="0" indent="0">
              <a:buNone/>
            </a:pP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5</a:t>
            </a:r>
            <a:r>
              <a:rPr kumimoji="1" lang="zh-CN" altLang="en-US" dirty="0" smtClean="0"/>
              <a:t>、</a:t>
            </a:r>
            <a:r>
              <a:rPr lang="en-US" altLang="zh-CN" dirty="0"/>
              <a:t>PyCharm</a:t>
            </a:r>
            <a:r>
              <a:rPr lang="zh-CN" altLang="en-US" b="0" dirty="0"/>
              <a:t>基本</a:t>
            </a:r>
            <a:r>
              <a:rPr lang="zh-CN" altLang="en-US" b="0" dirty="0" smtClean="0"/>
              <a:t>使用</a:t>
            </a:r>
            <a:endParaRPr kumimoji="1" lang="zh-CN" altLang="en-US" dirty="0"/>
          </a:p>
        </p:txBody>
      </p:sp>
      <p:sp>
        <p:nvSpPr>
          <p:cNvPr id="11" name="TextBox 3">
            <a:extLst>
              <a:ext uri="{FF2B5EF4-FFF2-40B4-BE49-F238E27FC236}">
                <a16:creationId xmlns="" xmlns:a16="http://schemas.microsoft.com/office/drawing/2014/main" id="{0C998B78-AB18-3C47-A1C7-25AE9A3A40B0}"/>
              </a:ext>
            </a:extLst>
          </p:cNvPr>
          <p:cNvSpPr txBox="1"/>
          <p:nvPr/>
        </p:nvSpPr>
        <p:spPr>
          <a:xfrm>
            <a:off x="812479" y="2498526"/>
            <a:ext cx="5770944" cy="380938"/>
          </a:xfrm>
          <a:prstGeom prst="rect">
            <a:avLst/>
          </a:prstGeom>
          <a:solidFill>
            <a:srgbClr val="FFFFE4"/>
          </a:solidFill>
          <a:ln w="3175">
            <a:solidFill>
              <a:srgbClr val="919191"/>
            </a:solidFill>
          </a:ln>
        </p:spPr>
        <p:txBody>
          <a:bodyPr wrap="square">
            <a:spAutoFit/>
          </a:bodyPr>
          <a:lstStyle/>
          <a:p>
            <a:pPr>
              <a:lnSpc>
                <a:spcPct val="150000"/>
              </a:lnSpc>
              <a:defRPr/>
            </a:pPr>
            <a:r>
              <a:rPr lang="en-US" altLang="zh-CN" sz="1400" dirty="0" smtClean="0">
                <a:solidFill>
                  <a:srgbClr val="0033B3"/>
                </a:solidFill>
                <a:latin typeface="Alibaba PuHuiTi R" pitchFamily="18" charset="-122"/>
                <a:ea typeface="Alibaba PuHuiTi R" pitchFamily="18" charset="-122"/>
                <a:cs typeface="Alibaba PuHuiTi R" pitchFamily="18" charset="-122"/>
              </a:rPr>
              <a:t>print(“hello world”)</a:t>
            </a:r>
            <a:endParaRPr lang="zh-CN" altLang="zh-CN" sz="2400" dirty="0">
              <a:latin typeface="Alibaba PuHuiTi R" pitchFamily="18" charset="-122"/>
              <a:ea typeface="Alibaba PuHuiTi R" pitchFamily="18" charset="-122"/>
              <a:cs typeface="Alibaba PuHuiTi R" pitchFamily="18" charset="-122"/>
            </a:endParaRPr>
          </a:p>
        </p:txBody>
      </p:sp>
      <p:pic>
        <p:nvPicPr>
          <p:cNvPr id="6" name="图片 5"/>
          <p:cNvPicPr>
            <a:picLocks noChangeAspect="1"/>
          </p:cNvPicPr>
          <p:nvPr/>
        </p:nvPicPr>
        <p:blipFill>
          <a:blip r:embed="rId2"/>
          <a:stretch>
            <a:fillRect/>
          </a:stretch>
        </p:blipFill>
        <p:spPr>
          <a:xfrm>
            <a:off x="812479" y="3342640"/>
            <a:ext cx="10749599" cy="3225304"/>
          </a:xfrm>
          <a:prstGeom prst="rect">
            <a:avLst/>
          </a:prstGeom>
        </p:spPr>
      </p:pic>
    </p:spTree>
    <p:extLst>
      <p:ext uri="{BB962C8B-B14F-4D97-AF65-F5344CB8AC3E}">
        <p14:creationId xmlns:p14="http://schemas.microsoft.com/office/powerpoint/2010/main" val="1797882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dirty="0"/>
              <a:t>[File] -- [Settings]/[Default Settings]</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6</a:t>
            </a:r>
            <a:r>
              <a:rPr kumimoji="1" lang="zh-CN" altLang="en-US" dirty="0" smtClean="0"/>
              <a:t>、</a:t>
            </a:r>
            <a:r>
              <a:rPr lang="en-US" altLang="zh-CN" dirty="0" err="1"/>
              <a:t>PyCharm</a:t>
            </a:r>
            <a:r>
              <a:rPr lang="zh-CN" altLang="en-US" b="0" dirty="0" smtClean="0"/>
              <a:t>基本</a:t>
            </a:r>
            <a:r>
              <a:rPr lang="zh-CN" altLang="en-US" b="0" dirty="0"/>
              <a:t>设置</a:t>
            </a:r>
            <a:endParaRPr kumimoji="1" lang="zh-CN" altLang="en-US" dirty="0"/>
          </a:p>
        </p:txBody>
      </p:sp>
      <p:pic>
        <p:nvPicPr>
          <p:cNvPr id="5" name="图片 4"/>
          <p:cNvPicPr>
            <a:picLocks noChangeAspect="1"/>
          </p:cNvPicPr>
          <p:nvPr/>
        </p:nvPicPr>
        <p:blipFill>
          <a:blip r:embed="rId3"/>
          <a:stretch>
            <a:fillRect/>
          </a:stretch>
        </p:blipFill>
        <p:spPr>
          <a:xfrm>
            <a:off x="710879" y="2270611"/>
            <a:ext cx="10749599" cy="4361057"/>
          </a:xfrm>
          <a:prstGeom prst="rect">
            <a:avLst/>
          </a:prstGeom>
        </p:spPr>
      </p:pic>
    </p:spTree>
    <p:extLst>
      <p:ext uri="{BB962C8B-B14F-4D97-AF65-F5344CB8AC3E}">
        <p14:creationId xmlns:p14="http://schemas.microsoft.com/office/powerpoint/2010/main" val="25043836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smtClean="0"/>
              <a:t>☆ 修改</a:t>
            </a:r>
            <a:r>
              <a:rPr lang="en-US" altLang="zh-CN" b="1" dirty="0" err="1"/>
              <a:t>PyCharm</a:t>
            </a:r>
            <a:r>
              <a:rPr lang="zh-CN" altLang="en-US" dirty="0" smtClean="0"/>
              <a:t>主题</a:t>
            </a:r>
            <a:endParaRPr lang="en-US" altLang="zh-CN" dirty="0" smtClean="0"/>
          </a:p>
          <a:p>
            <a:pPr marL="0" indent="0">
              <a:buNone/>
            </a:pPr>
            <a:r>
              <a:rPr lang="en-US" altLang="zh-CN" dirty="0"/>
              <a:t>[Appearance &amp; Behavior] -- [Appearance</a:t>
            </a:r>
            <a:r>
              <a:rPr lang="en-US" altLang="zh-CN" dirty="0" smtClean="0"/>
              <a:t>]</a:t>
            </a:r>
          </a:p>
          <a:p>
            <a:pPr marL="0" indent="0">
              <a:buNone/>
            </a:pPr>
            <a:endParaRPr kumimoji="1" lang="en-US" altLang="zh-CN" dirty="0">
              <a:solidFill>
                <a:srgbClr val="B60206"/>
              </a:solidFill>
            </a:endParaRPr>
          </a:p>
          <a:p>
            <a:pPr marL="0" indent="0">
              <a:buNone/>
            </a:pPr>
            <a:endParaRPr kumimoji="1" lang="en-US" altLang="zh-CN" dirty="0" smtClean="0">
              <a:solidFill>
                <a:srgbClr val="B60206"/>
              </a:solidFill>
            </a:endParaRPr>
          </a:p>
          <a:p>
            <a:pPr marL="0" indent="0">
              <a:buNone/>
            </a:pPr>
            <a:endParaRPr kumimoji="1" lang="en-US" altLang="zh-CN" dirty="0">
              <a:solidFill>
                <a:srgbClr val="B60206"/>
              </a:solidFill>
            </a:endParaRPr>
          </a:p>
          <a:p>
            <a:pPr marL="0" indent="0">
              <a:buNone/>
            </a:pPr>
            <a:endParaRPr kumimoji="1" lang="en-US" altLang="zh-CN" dirty="0" smtClean="0">
              <a:solidFill>
                <a:srgbClr val="B60206"/>
              </a:solidFill>
            </a:endParaRPr>
          </a:p>
          <a:p>
            <a:pPr marL="0" indent="0">
              <a:buNone/>
            </a:pPr>
            <a:endParaRPr kumimoji="1" lang="en-US" altLang="zh-CN" dirty="0">
              <a:solidFill>
                <a:srgbClr val="B60206"/>
              </a:solidFill>
            </a:endParaRPr>
          </a:p>
          <a:p>
            <a:pPr marL="0" indent="0">
              <a:buNone/>
            </a:pPr>
            <a:endParaRPr kumimoji="1" lang="en-US" altLang="zh-CN" dirty="0" smtClean="0">
              <a:solidFill>
                <a:srgbClr val="B60206"/>
              </a:solidFill>
            </a:endParaRPr>
          </a:p>
          <a:p>
            <a:pPr marL="0" indent="0">
              <a:buNone/>
            </a:pPr>
            <a:endParaRPr kumimoji="1" lang="en-US" altLang="zh-CN" dirty="0">
              <a:solidFill>
                <a:srgbClr val="B60206"/>
              </a:solidFill>
            </a:endParaRPr>
          </a:p>
          <a:p>
            <a:pPr marL="0" indent="0">
              <a:buNone/>
            </a:pPr>
            <a:endParaRPr kumimoji="1" lang="en-US" altLang="zh-CN" dirty="0" smtClean="0">
              <a:solidFill>
                <a:srgbClr val="B60206"/>
              </a:solidFill>
            </a:endParaRPr>
          </a:p>
          <a:p>
            <a:pPr marL="0" indent="0">
              <a:buNone/>
            </a:pPr>
            <a:endParaRPr kumimoji="1" lang="en-US" altLang="zh-CN" dirty="0">
              <a:solidFill>
                <a:srgbClr val="B60206"/>
              </a:solidFill>
            </a:endParaRPr>
          </a:p>
          <a:p>
            <a:pPr marL="0" indent="0">
              <a:buNone/>
            </a:pPr>
            <a:r>
              <a:rPr lang="en-US" altLang="zh-CN" dirty="0"/>
              <a:t>Theme</a:t>
            </a:r>
            <a:r>
              <a:rPr lang="zh-CN" altLang="en-US" dirty="0"/>
              <a:t>：修改</a:t>
            </a:r>
            <a:r>
              <a:rPr lang="zh-CN" altLang="en-US" dirty="0" smtClean="0"/>
              <a:t>主题，</a:t>
            </a:r>
            <a:r>
              <a:rPr lang="en-US" altLang="zh-CN" dirty="0" smtClean="0"/>
              <a:t>Name</a:t>
            </a:r>
            <a:r>
              <a:rPr lang="zh-CN" altLang="en-US" dirty="0"/>
              <a:t>：修改主题</a:t>
            </a:r>
            <a:r>
              <a:rPr lang="zh-CN" altLang="en-US" dirty="0" smtClean="0"/>
              <a:t>字体，</a:t>
            </a:r>
            <a:r>
              <a:rPr lang="en-US" altLang="zh-CN" dirty="0" smtClean="0"/>
              <a:t>Size</a:t>
            </a:r>
            <a:r>
              <a:rPr lang="zh-CN" altLang="en-US" dirty="0"/>
              <a:t>：修改主题字号</a:t>
            </a:r>
            <a:endParaRPr kumimoji="1" lang="en-US" altLang="zh-CN" dirty="0" smtClean="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6</a:t>
            </a:r>
            <a:r>
              <a:rPr kumimoji="1" lang="zh-CN" altLang="en-US" dirty="0" smtClean="0"/>
              <a:t>、</a:t>
            </a:r>
            <a:r>
              <a:rPr lang="en-US" altLang="zh-CN" dirty="0" err="1"/>
              <a:t>PyCharm</a:t>
            </a:r>
            <a:r>
              <a:rPr lang="zh-CN" altLang="en-US" b="0" dirty="0" smtClean="0"/>
              <a:t>基本</a:t>
            </a:r>
            <a:r>
              <a:rPr lang="zh-CN" altLang="en-US" b="0" dirty="0"/>
              <a:t>设置</a:t>
            </a:r>
            <a:endParaRPr kumimoji="1" lang="zh-CN" altLang="en-US" dirty="0"/>
          </a:p>
        </p:txBody>
      </p:sp>
      <p:pic>
        <p:nvPicPr>
          <p:cNvPr id="6" name="图片 5"/>
          <p:cNvPicPr>
            <a:picLocks noChangeAspect="1"/>
          </p:cNvPicPr>
          <p:nvPr/>
        </p:nvPicPr>
        <p:blipFill>
          <a:blip r:embed="rId2"/>
          <a:stretch>
            <a:fillRect/>
          </a:stretch>
        </p:blipFill>
        <p:spPr>
          <a:xfrm>
            <a:off x="710880" y="2524622"/>
            <a:ext cx="10749599" cy="3693298"/>
          </a:xfrm>
          <a:prstGeom prst="rect">
            <a:avLst/>
          </a:prstGeom>
        </p:spPr>
      </p:pic>
    </p:spTree>
    <p:extLst>
      <p:ext uri="{BB962C8B-B14F-4D97-AF65-F5344CB8AC3E}">
        <p14:creationId xmlns:p14="http://schemas.microsoft.com/office/powerpoint/2010/main" val="986020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 修改代码</a:t>
            </a:r>
            <a:r>
              <a:rPr lang="zh-CN" altLang="en-US" dirty="0" smtClean="0"/>
              <a:t>⽂字格式</a:t>
            </a:r>
            <a:endParaRPr lang="en-US" altLang="zh-CN" dirty="0" smtClean="0"/>
          </a:p>
          <a:p>
            <a:pPr marL="0" indent="0">
              <a:buNone/>
            </a:pPr>
            <a:r>
              <a:rPr lang="en-US" altLang="zh-CN" dirty="0"/>
              <a:t>[Editor] -- [Font]</a:t>
            </a:r>
          </a:p>
          <a:p>
            <a:pPr>
              <a:buFont typeface="Wingdings" panose="05000000000000000000" pitchFamily="2" charset="2"/>
              <a:buChar char="p"/>
            </a:pPr>
            <a:r>
              <a:rPr lang="en-US" altLang="zh-CN" dirty="0"/>
              <a:t>Font</a:t>
            </a:r>
            <a:r>
              <a:rPr lang="zh-CN" altLang="en-US" dirty="0"/>
              <a:t>：修改字体</a:t>
            </a:r>
          </a:p>
          <a:p>
            <a:pPr>
              <a:buFont typeface="Wingdings" panose="05000000000000000000" pitchFamily="2" charset="2"/>
              <a:buChar char="p"/>
            </a:pPr>
            <a:r>
              <a:rPr lang="en-US" altLang="zh-CN" dirty="0"/>
              <a:t>Size</a:t>
            </a:r>
            <a:r>
              <a:rPr lang="zh-CN" altLang="en-US" dirty="0"/>
              <a:t>：修改字号</a:t>
            </a:r>
          </a:p>
          <a:p>
            <a:pPr>
              <a:buFont typeface="Wingdings" panose="05000000000000000000" pitchFamily="2" charset="2"/>
              <a:buChar char="p"/>
            </a:pPr>
            <a:r>
              <a:rPr lang="en-US" altLang="zh-CN" dirty="0"/>
              <a:t>Line Spacing</a:t>
            </a:r>
            <a:r>
              <a:rPr lang="zh-CN" altLang="en-US" dirty="0"/>
              <a:t>：</a:t>
            </a:r>
            <a:r>
              <a:rPr lang="zh-CN" altLang="en-US" dirty="0" smtClean="0"/>
              <a:t>修改行</a:t>
            </a:r>
            <a:r>
              <a:rPr lang="zh-CN" altLang="en-US" dirty="0"/>
              <a:t>间距</a:t>
            </a:r>
            <a:endParaRPr lang="en-US" altLang="zh-CN" dirty="0" smtClean="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6</a:t>
            </a:r>
            <a:r>
              <a:rPr kumimoji="1" lang="zh-CN" altLang="en-US" dirty="0" smtClean="0"/>
              <a:t>、</a:t>
            </a:r>
            <a:r>
              <a:rPr lang="en-US" altLang="zh-CN" dirty="0" err="1"/>
              <a:t>PyCharm</a:t>
            </a:r>
            <a:r>
              <a:rPr lang="zh-CN" altLang="en-US" b="0" dirty="0" smtClean="0"/>
              <a:t>基本</a:t>
            </a:r>
            <a:r>
              <a:rPr lang="zh-CN" altLang="en-US" b="0" dirty="0"/>
              <a:t>设置</a:t>
            </a:r>
            <a:endParaRPr kumimoji="1" lang="zh-CN" altLang="en-US" dirty="0"/>
          </a:p>
        </p:txBody>
      </p:sp>
    </p:spTree>
    <p:extLst>
      <p:ext uri="{BB962C8B-B14F-4D97-AF65-F5344CB8AC3E}">
        <p14:creationId xmlns:p14="http://schemas.microsoft.com/office/powerpoint/2010/main" val="24333246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 </a:t>
            </a:r>
            <a:r>
              <a:rPr lang="zh-CN" altLang="en-US" dirty="0" smtClean="0"/>
              <a:t>修改解释器</a:t>
            </a:r>
            <a:endParaRPr lang="en-US" altLang="zh-CN" dirty="0" smtClean="0"/>
          </a:p>
          <a:p>
            <a:pPr marL="0" indent="0">
              <a:buNone/>
            </a:pPr>
            <a:r>
              <a:rPr lang="en-US" altLang="zh-CN" dirty="0"/>
              <a:t>[Project: </a:t>
            </a:r>
            <a:r>
              <a:rPr lang="zh-CN" altLang="en-US" dirty="0"/>
              <a:t>项⽬目⽬目名称</a:t>
            </a:r>
            <a:r>
              <a:rPr lang="en-US" altLang="zh-CN" dirty="0"/>
              <a:t>] -- [Project Interpreter] -- [</a:t>
            </a:r>
            <a:r>
              <a:rPr lang="zh-CN" altLang="en-US" dirty="0"/>
              <a:t>设置图标</a:t>
            </a:r>
            <a:r>
              <a:rPr lang="en-US" altLang="zh-CN" dirty="0"/>
              <a:t>] -- [Add] -- </a:t>
            </a:r>
            <a:r>
              <a:rPr lang="zh-CN" altLang="en-US" dirty="0"/>
              <a:t>浏览</a:t>
            </a:r>
            <a:r>
              <a:rPr lang="zh-CN" altLang="en-US" dirty="0" smtClean="0"/>
              <a:t>到目标解释器</a:t>
            </a:r>
            <a:r>
              <a:rPr lang="en-US" altLang="zh-CN" dirty="0" smtClean="0"/>
              <a:t> </a:t>
            </a:r>
            <a:r>
              <a:rPr lang="en-US" altLang="zh-CN" dirty="0"/>
              <a:t>-- [OK] -- [OK]</a:t>
            </a:r>
            <a:r>
              <a:rPr lang="zh-CN" altLang="en-US" dirty="0"/>
              <a:t>。</a:t>
            </a:r>
            <a:endParaRPr lang="en-US" altLang="zh-CN" dirty="0" smtClean="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6</a:t>
            </a:r>
            <a:r>
              <a:rPr kumimoji="1" lang="zh-CN" altLang="en-US" dirty="0" smtClean="0"/>
              <a:t>、</a:t>
            </a:r>
            <a:r>
              <a:rPr lang="en-US" altLang="zh-CN" dirty="0" err="1"/>
              <a:t>PyCharm</a:t>
            </a:r>
            <a:r>
              <a:rPr lang="zh-CN" altLang="en-US" b="0" dirty="0" smtClean="0"/>
              <a:t>基本</a:t>
            </a:r>
            <a:r>
              <a:rPr lang="zh-CN" altLang="en-US" b="0" dirty="0"/>
              <a:t>设置</a:t>
            </a:r>
            <a:endParaRPr kumimoji="1" lang="zh-CN" altLang="en-US" dirty="0"/>
          </a:p>
        </p:txBody>
      </p:sp>
    </p:spTree>
    <p:extLst>
      <p:ext uri="{BB962C8B-B14F-4D97-AF65-F5344CB8AC3E}">
        <p14:creationId xmlns:p14="http://schemas.microsoft.com/office/powerpoint/2010/main" val="2255623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8F5F2403-DAC9-454A-9779-7331986EC40B}"/>
              </a:ext>
            </a:extLst>
          </p:cNvPr>
          <p:cNvSpPr>
            <a:spLocks noGrp="1"/>
          </p:cNvSpPr>
          <p:nvPr>
            <p:ph type="body" sz="quarter" idx="10"/>
          </p:nvPr>
        </p:nvSpPr>
        <p:spPr>
          <a:xfrm>
            <a:off x="4737749" y="610677"/>
            <a:ext cx="6298881" cy="4855845"/>
          </a:xfrm>
        </p:spPr>
        <p:txBody>
          <a:bodyPr/>
          <a:lstStyle/>
          <a:p>
            <a:r>
              <a:rPr lang="zh-CN" altLang="en-US" dirty="0" smtClean="0"/>
              <a:t>了</a:t>
            </a:r>
            <a:r>
              <a:rPr lang="zh-CN" altLang="en-US" dirty="0"/>
              <a:t>解</a:t>
            </a:r>
            <a:r>
              <a:rPr lang="en-US" altLang="zh-CN" dirty="0"/>
              <a:t>Python</a:t>
            </a:r>
            <a:r>
              <a:rPr lang="zh-CN" altLang="en-US" dirty="0"/>
              <a:t>及其应⽤用领域</a:t>
            </a:r>
          </a:p>
          <a:p>
            <a:r>
              <a:rPr lang="zh-CN" altLang="en-US" dirty="0" smtClean="0">
                <a:solidFill>
                  <a:srgbClr val="AD2B26"/>
                </a:solidFill>
              </a:rPr>
              <a:t>能</a:t>
            </a:r>
            <a:r>
              <a:rPr lang="zh-CN" altLang="en-US" dirty="0">
                <a:solidFill>
                  <a:srgbClr val="AD2B26"/>
                </a:solidFill>
              </a:rPr>
              <a:t>说出</a:t>
            </a:r>
            <a:r>
              <a:rPr lang="en-US" altLang="zh-CN" dirty="0">
                <a:solidFill>
                  <a:srgbClr val="AD2B26"/>
                </a:solidFill>
              </a:rPr>
              <a:t>Python</a:t>
            </a:r>
            <a:r>
              <a:rPr lang="zh-CN" altLang="en-US" dirty="0">
                <a:solidFill>
                  <a:srgbClr val="AD2B26"/>
                </a:solidFill>
              </a:rPr>
              <a:t>各个版本及其区别</a:t>
            </a:r>
          </a:p>
          <a:p>
            <a:r>
              <a:rPr lang="zh-CN" altLang="en-US" dirty="0" smtClean="0">
                <a:solidFill>
                  <a:srgbClr val="AD2B26"/>
                </a:solidFill>
              </a:rPr>
              <a:t>掌握</a:t>
            </a:r>
            <a:r>
              <a:rPr lang="en-US" altLang="zh-CN" dirty="0">
                <a:solidFill>
                  <a:srgbClr val="AD2B26"/>
                </a:solidFill>
              </a:rPr>
              <a:t>Python</a:t>
            </a:r>
            <a:r>
              <a:rPr lang="zh-CN" altLang="en-US" dirty="0">
                <a:solidFill>
                  <a:srgbClr val="AD2B26"/>
                </a:solidFill>
              </a:rPr>
              <a:t>解析</a:t>
            </a:r>
            <a:r>
              <a:rPr lang="zh-CN" altLang="en-US" dirty="0" smtClean="0">
                <a:solidFill>
                  <a:srgbClr val="AD2B26"/>
                </a:solidFill>
              </a:rPr>
              <a:t>器及其</a:t>
            </a:r>
            <a:r>
              <a:rPr lang="zh-CN" altLang="en-US" dirty="0">
                <a:solidFill>
                  <a:srgbClr val="AD2B26"/>
                </a:solidFill>
              </a:rPr>
              <a:t>安装</a:t>
            </a:r>
          </a:p>
          <a:p>
            <a:r>
              <a:rPr lang="zh-CN" altLang="en-US" dirty="0" smtClean="0">
                <a:solidFill>
                  <a:srgbClr val="AD2B26"/>
                </a:solidFill>
              </a:rPr>
              <a:t>熟练</a:t>
            </a:r>
            <a:r>
              <a:rPr lang="zh-CN" altLang="en-US" dirty="0">
                <a:solidFill>
                  <a:srgbClr val="AD2B26"/>
                </a:solidFill>
              </a:rPr>
              <a:t>掌握</a:t>
            </a:r>
            <a:r>
              <a:rPr lang="en-US" altLang="zh-CN" dirty="0" err="1">
                <a:solidFill>
                  <a:srgbClr val="AD2B26"/>
                </a:solidFill>
              </a:rPr>
              <a:t>PyCharm</a:t>
            </a:r>
            <a:r>
              <a:rPr lang="zh-CN" altLang="en-US" dirty="0">
                <a:solidFill>
                  <a:srgbClr val="AD2B26"/>
                </a:solidFill>
              </a:rPr>
              <a:t>的安装及配置</a:t>
            </a:r>
          </a:p>
          <a:p>
            <a:r>
              <a:rPr lang="zh-CN" altLang="en-US" dirty="0" smtClean="0"/>
              <a:t>了</a:t>
            </a:r>
            <a:r>
              <a:rPr lang="zh-CN" altLang="en-US" dirty="0"/>
              <a:t>解</a:t>
            </a:r>
            <a:r>
              <a:rPr lang="en-US" altLang="zh-CN" dirty="0"/>
              <a:t>Python</a:t>
            </a:r>
            <a:r>
              <a:rPr lang="zh-CN" altLang="en-US" dirty="0"/>
              <a:t>注释的编写</a:t>
            </a:r>
          </a:p>
          <a:p>
            <a:r>
              <a:rPr lang="zh-CN" altLang="en-US" dirty="0" smtClean="0">
                <a:solidFill>
                  <a:srgbClr val="AD2B26"/>
                </a:solidFill>
              </a:rPr>
              <a:t>掌握</a:t>
            </a:r>
            <a:r>
              <a:rPr lang="en-US" altLang="zh-CN" dirty="0">
                <a:solidFill>
                  <a:srgbClr val="AD2B26"/>
                </a:solidFill>
              </a:rPr>
              <a:t>Python</a:t>
            </a:r>
            <a:r>
              <a:rPr lang="zh-CN" altLang="en-US" dirty="0" smtClean="0">
                <a:solidFill>
                  <a:srgbClr val="AD2B26"/>
                </a:solidFill>
              </a:rPr>
              <a:t>变量的定义</a:t>
            </a:r>
            <a:r>
              <a:rPr lang="zh-CN" altLang="en-US" dirty="0">
                <a:solidFill>
                  <a:srgbClr val="AD2B26"/>
                </a:solidFill>
              </a:rPr>
              <a:t>以及调</a:t>
            </a:r>
            <a:r>
              <a:rPr lang="zh-CN" altLang="en-US" dirty="0" smtClean="0">
                <a:solidFill>
                  <a:srgbClr val="AD2B26"/>
                </a:solidFill>
              </a:rPr>
              <a:t>⽤</a:t>
            </a:r>
            <a:endParaRPr lang="zh-CN" altLang="en-US" dirty="0">
              <a:solidFill>
                <a:srgbClr val="AD2B26"/>
              </a:solidFill>
            </a:endParaRPr>
          </a:p>
          <a:p>
            <a:r>
              <a:rPr lang="zh-CN" altLang="en-US" dirty="0" smtClean="0">
                <a:solidFill>
                  <a:srgbClr val="AD2B26"/>
                </a:solidFill>
              </a:rPr>
              <a:t>掌握</a:t>
            </a:r>
            <a:r>
              <a:rPr lang="en-US" altLang="zh-CN" dirty="0">
                <a:solidFill>
                  <a:srgbClr val="AD2B26"/>
                </a:solidFill>
              </a:rPr>
              <a:t>Python</a:t>
            </a:r>
            <a:r>
              <a:rPr lang="zh-CN" altLang="en-US" dirty="0">
                <a:solidFill>
                  <a:srgbClr val="AD2B26"/>
                </a:solidFill>
              </a:rPr>
              <a:t>的格式化输出</a:t>
            </a:r>
            <a:r>
              <a:rPr lang="zh-CN" altLang="en-US" dirty="0" smtClean="0">
                <a:solidFill>
                  <a:srgbClr val="AD2B26"/>
                </a:solidFill>
              </a:rPr>
              <a:t>操作</a:t>
            </a:r>
            <a:endParaRPr lang="en-US" altLang="zh-CN" dirty="0" smtClean="0">
              <a:solidFill>
                <a:srgbClr val="AD2B26"/>
              </a:solidFill>
            </a:endParaRPr>
          </a:p>
          <a:p>
            <a:r>
              <a:rPr lang="zh-CN" altLang="en-US" dirty="0" smtClean="0">
                <a:solidFill>
                  <a:srgbClr val="AD2B26"/>
                </a:solidFill>
              </a:rPr>
              <a:t>掌握</a:t>
            </a:r>
            <a:r>
              <a:rPr lang="en-US" altLang="zh-CN" dirty="0" smtClean="0">
                <a:solidFill>
                  <a:srgbClr val="AD2B26"/>
                </a:solidFill>
              </a:rPr>
              <a:t>Python</a:t>
            </a:r>
            <a:r>
              <a:rPr lang="zh-CN" altLang="en-US" dirty="0" smtClean="0">
                <a:solidFill>
                  <a:srgbClr val="AD2B26"/>
                </a:solidFill>
              </a:rPr>
              <a:t>的</a:t>
            </a:r>
            <a:r>
              <a:rPr lang="en-US" altLang="zh-CN" dirty="0" smtClean="0">
                <a:solidFill>
                  <a:srgbClr val="AD2B26"/>
                </a:solidFill>
              </a:rPr>
              <a:t>input()</a:t>
            </a:r>
            <a:r>
              <a:rPr lang="zh-CN" altLang="en-US" dirty="0" smtClean="0">
                <a:solidFill>
                  <a:srgbClr val="AD2B26"/>
                </a:solidFill>
              </a:rPr>
              <a:t>输入方法</a:t>
            </a:r>
            <a:endParaRPr lang="zh-CN" altLang="en-US" dirty="0">
              <a:solidFill>
                <a:srgbClr val="AD2B26"/>
              </a:solidFill>
            </a:endParaRPr>
          </a:p>
        </p:txBody>
      </p:sp>
    </p:spTree>
    <p:extLst>
      <p:ext uri="{BB962C8B-B14F-4D97-AF65-F5344CB8AC3E}">
        <p14:creationId xmlns:p14="http://schemas.microsoft.com/office/powerpoint/2010/main" val="2196209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 </a:t>
            </a:r>
            <a:r>
              <a:rPr lang="zh-CN" altLang="en-US" dirty="0" smtClean="0"/>
              <a:t>项目管理</a:t>
            </a:r>
            <a:endParaRPr lang="en-US" altLang="zh-CN" dirty="0" smtClean="0"/>
          </a:p>
          <a:p>
            <a:pPr marL="0" indent="0">
              <a:buNone/>
            </a:pPr>
            <a:r>
              <a:rPr lang="zh-CN" altLang="en-US" dirty="0"/>
              <a:t>第</a:t>
            </a:r>
            <a:r>
              <a:rPr lang="zh-CN" altLang="en-US" dirty="0" smtClean="0"/>
              <a:t>⼀步</a:t>
            </a:r>
            <a:r>
              <a:rPr lang="zh-CN" altLang="en-US" dirty="0"/>
              <a:t>：打开项</a:t>
            </a:r>
            <a:r>
              <a:rPr lang="zh-CN" altLang="en-US" dirty="0" smtClean="0"/>
              <a:t>⽬</a:t>
            </a:r>
            <a:endParaRPr lang="zh-CN" altLang="en-US" dirty="0"/>
          </a:p>
          <a:p>
            <a:pPr marL="0" indent="0">
              <a:buNone/>
            </a:pPr>
            <a:r>
              <a:rPr lang="en-US" altLang="zh-CN" dirty="0"/>
              <a:t>[File] -- [Open] -- </a:t>
            </a:r>
            <a:r>
              <a:rPr lang="zh-CN" altLang="en-US" dirty="0"/>
              <a:t>浏览</a:t>
            </a:r>
            <a:r>
              <a:rPr lang="zh-CN" altLang="en-US" dirty="0" smtClean="0"/>
              <a:t>选择目标项目根目录 </a:t>
            </a:r>
            <a:r>
              <a:rPr lang="en-US" altLang="zh-CN" dirty="0"/>
              <a:t>-- [OK] -- </a:t>
            </a:r>
            <a:r>
              <a:rPr lang="zh-CN" altLang="en-US" dirty="0"/>
              <a:t>选择打开</a:t>
            </a:r>
            <a:r>
              <a:rPr lang="zh-CN" altLang="en-US" dirty="0" smtClean="0"/>
              <a:t>项目方式</a:t>
            </a:r>
            <a:r>
              <a:rPr lang="zh-CN" altLang="en-US" dirty="0"/>
              <a:t>。</a:t>
            </a:r>
          </a:p>
          <a:p>
            <a:pPr marL="0" indent="0">
              <a:buNone/>
            </a:pPr>
            <a:r>
              <a:rPr lang="zh-CN" altLang="en-US" dirty="0"/>
              <a:t>打开项</a:t>
            </a:r>
            <a:r>
              <a:rPr lang="zh-CN" altLang="en-US" dirty="0" smtClean="0"/>
              <a:t>⽬的方式</a:t>
            </a:r>
            <a:r>
              <a:rPr lang="zh-CN" altLang="en-US" dirty="0"/>
              <a:t>共三种，分别如下</a:t>
            </a:r>
            <a:r>
              <a:rPr lang="zh-CN" altLang="en-US" dirty="0" smtClean="0"/>
              <a:t>：</a:t>
            </a:r>
            <a:endParaRPr lang="en-US" altLang="zh-CN" dirty="0" smtClean="0"/>
          </a:p>
          <a:p>
            <a:pPr marL="0" indent="0">
              <a:buNone/>
            </a:pPr>
            <a:endParaRPr lang="en-US" altLang="zh-CN" dirty="0" smtClean="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6</a:t>
            </a:r>
            <a:r>
              <a:rPr kumimoji="1" lang="zh-CN" altLang="en-US" dirty="0" smtClean="0"/>
              <a:t>、</a:t>
            </a:r>
            <a:r>
              <a:rPr lang="en-US" altLang="zh-CN" dirty="0" err="1"/>
              <a:t>PyCharm</a:t>
            </a:r>
            <a:r>
              <a:rPr lang="zh-CN" altLang="en-US" b="0" dirty="0" smtClean="0"/>
              <a:t>基本</a:t>
            </a:r>
            <a:r>
              <a:rPr lang="zh-CN" altLang="en-US" b="0" dirty="0"/>
              <a:t>设置</a:t>
            </a:r>
            <a:endParaRPr kumimoji="1" lang="zh-CN" altLang="en-US" dirty="0"/>
          </a:p>
        </p:txBody>
      </p:sp>
      <p:pic>
        <p:nvPicPr>
          <p:cNvPr id="5" name="图片 4"/>
          <p:cNvPicPr>
            <a:picLocks noChangeAspect="1"/>
          </p:cNvPicPr>
          <p:nvPr/>
        </p:nvPicPr>
        <p:blipFill>
          <a:blip r:embed="rId2"/>
          <a:stretch>
            <a:fillRect/>
          </a:stretch>
        </p:blipFill>
        <p:spPr>
          <a:xfrm>
            <a:off x="710880" y="3463242"/>
            <a:ext cx="10819278" cy="1494837"/>
          </a:xfrm>
          <a:prstGeom prst="rect">
            <a:avLst/>
          </a:prstGeom>
        </p:spPr>
      </p:pic>
    </p:spTree>
    <p:extLst>
      <p:ext uri="{BB962C8B-B14F-4D97-AF65-F5344CB8AC3E}">
        <p14:creationId xmlns:p14="http://schemas.microsoft.com/office/powerpoint/2010/main" val="15205079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 项⽬目</a:t>
            </a:r>
            <a:r>
              <a:rPr lang="zh-CN" altLang="en-US" dirty="0" smtClean="0"/>
              <a:t>管理</a:t>
            </a:r>
            <a:endParaRPr lang="en-US" altLang="zh-CN" dirty="0" smtClean="0"/>
          </a:p>
          <a:p>
            <a:pPr marL="0" indent="0">
              <a:buNone/>
            </a:pPr>
            <a:r>
              <a:rPr lang="en-US" altLang="zh-CN" dirty="0" smtClean="0"/>
              <a:t>① </a:t>
            </a:r>
            <a:r>
              <a:rPr lang="en-US" altLang="zh-CN" dirty="0"/>
              <a:t>This </a:t>
            </a:r>
            <a:r>
              <a:rPr lang="en-US" altLang="zh-CN" dirty="0" smtClean="0"/>
              <a:t>Window =&gt; </a:t>
            </a:r>
            <a:r>
              <a:rPr lang="zh-CN" altLang="en-US" dirty="0" smtClean="0"/>
              <a:t>覆盖</a:t>
            </a:r>
            <a:r>
              <a:rPr lang="zh-CN" altLang="en-US" dirty="0"/>
              <a:t>当前项</a:t>
            </a:r>
            <a:r>
              <a:rPr lang="zh-CN" altLang="en-US" dirty="0" smtClean="0"/>
              <a:t>⽬，</a:t>
            </a:r>
            <a:r>
              <a:rPr lang="zh-CN" altLang="en-US" dirty="0"/>
              <a:t>从</a:t>
            </a:r>
            <a:r>
              <a:rPr lang="zh-CN" altLang="en-US" dirty="0" smtClean="0"/>
              <a:t>⽽打开目标项目</a:t>
            </a:r>
            <a:endParaRPr lang="zh-CN" altLang="en-US" dirty="0"/>
          </a:p>
          <a:p>
            <a:pPr marL="0" indent="0">
              <a:buNone/>
            </a:pPr>
            <a:r>
              <a:rPr lang="en-US" altLang="zh-CN" dirty="0"/>
              <a:t>② New </a:t>
            </a:r>
            <a:r>
              <a:rPr lang="en-US" altLang="zh-CN" dirty="0" smtClean="0"/>
              <a:t>Window =&gt; </a:t>
            </a:r>
            <a:r>
              <a:rPr lang="zh-CN" altLang="en-US" dirty="0" smtClean="0"/>
              <a:t>在</a:t>
            </a:r>
            <a:r>
              <a:rPr lang="zh-CN" altLang="en-US" dirty="0"/>
              <a:t>新窗</a:t>
            </a:r>
            <a:r>
              <a:rPr lang="zh-CN" altLang="en-US" dirty="0" smtClean="0"/>
              <a:t>⼝打开</a:t>
            </a:r>
            <a:r>
              <a:rPr lang="zh-CN" altLang="en-US" dirty="0"/>
              <a:t>，则打开两次</a:t>
            </a:r>
            <a:r>
              <a:rPr lang="en-US" altLang="zh-CN" dirty="0"/>
              <a:t>PyCharm</a:t>
            </a:r>
            <a:r>
              <a:rPr lang="zh-CN" altLang="en-US" dirty="0"/>
              <a:t>，每个</a:t>
            </a:r>
            <a:r>
              <a:rPr lang="en-US" altLang="zh-CN" dirty="0" err="1"/>
              <a:t>PyCharm</a:t>
            </a:r>
            <a:r>
              <a:rPr lang="zh-CN" altLang="en-US" dirty="0" smtClean="0"/>
              <a:t>负责一</a:t>
            </a:r>
            <a:r>
              <a:rPr lang="zh-CN" altLang="en-US" dirty="0"/>
              <a:t>个项</a:t>
            </a:r>
            <a:r>
              <a:rPr lang="zh-CN" altLang="en-US" dirty="0" smtClean="0"/>
              <a:t>⽬</a:t>
            </a: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dirty="0"/>
          </a:p>
          <a:p>
            <a:pPr marL="0" indent="0">
              <a:buNone/>
            </a:pPr>
            <a:endParaRPr lang="en-US" altLang="zh-CN" dirty="0" smtClean="0"/>
          </a:p>
          <a:p>
            <a:pPr marL="0" indent="0">
              <a:buNone/>
            </a:pPr>
            <a:r>
              <a:rPr lang="en-US" altLang="zh-CN" dirty="0" smtClean="0"/>
              <a:t>③ </a:t>
            </a:r>
            <a:r>
              <a:rPr lang="en-US" altLang="zh-CN" dirty="0"/>
              <a:t>Attach</a:t>
            </a:r>
          </a:p>
          <a:p>
            <a:pPr marL="0" indent="0">
              <a:buNone/>
            </a:pPr>
            <a:r>
              <a:rPr lang="zh-CN" altLang="en-US" dirty="0"/>
              <a:t>把两个项⽬目合并</a:t>
            </a:r>
            <a:r>
              <a:rPr lang="zh-CN" altLang="en-US" dirty="0" smtClean="0"/>
              <a:t>在一起</a:t>
            </a:r>
            <a:r>
              <a:rPr lang="zh-CN" altLang="en-US" dirty="0"/>
              <a:t>，放在</a:t>
            </a:r>
            <a:r>
              <a:rPr lang="zh-CN" altLang="en-US" dirty="0" smtClean="0"/>
              <a:t>同一</a:t>
            </a:r>
            <a:r>
              <a:rPr lang="zh-CN" altLang="en-US" dirty="0"/>
              <a:t>个</a:t>
            </a:r>
            <a:r>
              <a:rPr lang="zh-CN" altLang="en-US" dirty="0" smtClean="0"/>
              <a:t>窗口</a:t>
            </a:r>
            <a:r>
              <a:rPr lang="zh-CN" altLang="en-US" dirty="0"/>
              <a:t>中</a:t>
            </a:r>
          </a:p>
          <a:p>
            <a:pPr marL="0" indent="0">
              <a:buNone/>
            </a:pPr>
            <a:endParaRPr lang="en-US" altLang="zh-CN" dirty="0" smtClean="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6</a:t>
            </a:r>
            <a:r>
              <a:rPr kumimoji="1" lang="zh-CN" altLang="en-US" dirty="0" smtClean="0"/>
              <a:t>、</a:t>
            </a:r>
            <a:r>
              <a:rPr lang="en-US" altLang="zh-CN" dirty="0" err="1"/>
              <a:t>PyCharm</a:t>
            </a:r>
            <a:r>
              <a:rPr lang="zh-CN" altLang="en-US" b="0" dirty="0" smtClean="0"/>
              <a:t>基本</a:t>
            </a:r>
            <a:r>
              <a:rPr lang="zh-CN" altLang="en-US" b="0" dirty="0"/>
              <a:t>设置</a:t>
            </a:r>
            <a:endParaRPr kumimoji="1" lang="zh-CN" altLang="en-US" dirty="0"/>
          </a:p>
        </p:txBody>
      </p:sp>
      <p:pic>
        <p:nvPicPr>
          <p:cNvPr id="6" name="图片 5"/>
          <p:cNvPicPr>
            <a:picLocks noChangeAspect="1"/>
          </p:cNvPicPr>
          <p:nvPr/>
        </p:nvPicPr>
        <p:blipFill>
          <a:blip r:embed="rId2"/>
          <a:stretch>
            <a:fillRect/>
          </a:stretch>
        </p:blipFill>
        <p:spPr>
          <a:xfrm>
            <a:off x="1809413" y="2996507"/>
            <a:ext cx="7811177" cy="1518825"/>
          </a:xfrm>
          <a:prstGeom prst="rect">
            <a:avLst/>
          </a:prstGeom>
        </p:spPr>
      </p:pic>
      <p:pic>
        <p:nvPicPr>
          <p:cNvPr id="7" name="图片 6"/>
          <p:cNvPicPr>
            <a:picLocks noChangeAspect="1"/>
          </p:cNvPicPr>
          <p:nvPr/>
        </p:nvPicPr>
        <p:blipFill>
          <a:blip r:embed="rId3"/>
          <a:stretch>
            <a:fillRect/>
          </a:stretch>
        </p:blipFill>
        <p:spPr>
          <a:xfrm>
            <a:off x="1786552" y="5329154"/>
            <a:ext cx="7856901" cy="1450832"/>
          </a:xfrm>
          <a:prstGeom prst="rect">
            <a:avLst/>
          </a:prstGeom>
        </p:spPr>
      </p:pic>
    </p:spTree>
    <p:extLst>
      <p:ext uri="{BB962C8B-B14F-4D97-AF65-F5344CB8AC3E}">
        <p14:creationId xmlns:p14="http://schemas.microsoft.com/office/powerpoint/2010/main" val="41024817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smtClean="0"/>
              <a:t>☆ 关闭项目</a:t>
            </a:r>
            <a:endParaRPr lang="en-US" altLang="zh-CN" dirty="0" smtClean="0"/>
          </a:p>
          <a:p>
            <a:pPr marL="0" indent="0">
              <a:buNone/>
            </a:pPr>
            <a:r>
              <a:rPr lang="en-US" altLang="zh-CN" dirty="0"/>
              <a:t>[File] -- [Close Project]/[Close Projects in current window]</a:t>
            </a:r>
            <a:endParaRPr lang="en-US" altLang="zh-CN" dirty="0" smtClean="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开发利器</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6</a:t>
            </a:r>
            <a:r>
              <a:rPr kumimoji="1" lang="zh-CN" altLang="en-US" dirty="0" smtClean="0"/>
              <a:t>、</a:t>
            </a:r>
            <a:r>
              <a:rPr lang="en-US" altLang="zh-CN" dirty="0" err="1"/>
              <a:t>PyCharm</a:t>
            </a:r>
            <a:r>
              <a:rPr lang="zh-CN" altLang="en-US" b="0" dirty="0" smtClean="0"/>
              <a:t>基本</a:t>
            </a:r>
            <a:r>
              <a:rPr lang="zh-CN" altLang="en-US" b="0" dirty="0"/>
              <a:t>设置</a:t>
            </a:r>
            <a:endParaRPr kumimoji="1" lang="zh-CN" altLang="en-US" dirty="0"/>
          </a:p>
        </p:txBody>
      </p:sp>
    </p:spTree>
    <p:extLst>
      <p:ext uri="{BB962C8B-B14F-4D97-AF65-F5344CB8AC3E}">
        <p14:creationId xmlns:p14="http://schemas.microsoft.com/office/powerpoint/2010/main" val="12259842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DC7A42-DEB9-4846-9885-EF1F65B29AB4}"/>
              </a:ext>
            </a:extLst>
          </p:cNvPr>
          <p:cNvSpPr>
            <a:spLocks noGrp="1"/>
          </p:cNvSpPr>
          <p:nvPr>
            <p:ph type="title"/>
          </p:nvPr>
        </p:nvSpPr>
        <p:spPr/>
        <p:txBody>
          <a:bodyPr/>
          <a:lstStyle/>
          <a:p>
            <a:r>
              <a:rPr kumimoji="1" lang="en-US" altLang="zh-CN" dirty="0" smtClean="0"/>
              <a:t>Python</a:t>
            </a:r>
            <a:r>
              <a:rPr kumimoji="1" lang="zh-CN" altLang="en-US" dirty="0" smtClean="0"/>
              <a:t>注释</a:t>
            </a:r>
            <a:endParaRPr kumimoji="1" lang="zh-CN" altLang="en-US" dirty="0"/>
          </a:p>
        </p:txBody>
      </p:sp>
      <p:sp>
        <p:nvSpPr>
          <p:cNvPr id="3" name="文本占位符 2">
            <a:extLst>
              <a:ext uri="{FF2B5EF4-FFF2-40B4-BE49-F238E27FC236}">
                <a16:creationId xmlns="" xmlns:a16="http://schemas.microsoft.com/office/drawing/2014/main" id="{DC0D98B5-82FB-804B-8565-7E31DD4B40B6}"/>
              </a:ext>
            </a:extLst>
          </p:cNvPr>
          <p:cNvSpPr>
            <a:spLocks noGrp="1"/>
          </p:cNvSpPr>
          <p:nvPr>
            <p:ph type="body" sz="quarter" idx="10"/>
          </p:nvPr>
        </p:nvSpPr>
        <p:spPr/>
        <p:txBody>
          <a:bodyPr/>
          <a:lstStyle/>
          <a:p>
            <a:r>
              <a:rPr kumimoji="1" lang="en-US" altLang="zh-CN" dirty="0" smtClean="0"/>
              <a:t>04</a:t>
            </a:r>
            <a:endParaRPr kumimoji="1" lang="zh-CN" altLang="en-US" dirty="0"/>
          </a:p>
        </p:txBody>
      </p:sp>
    </p:spTree>
    <p:extLst>
      <p:ext uri="{BB962C8B-B14F-4D97-AF65-F5344CB8AC3E}">
        <p14:creationId xmlns:p14="http://schemas.microsoft.com/office/powerpoint/2010/main" val="3086820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smtClean="0"/>
              <a:t>答</a:t>
            </a:r>
            <a:r>
              <a:rPr lang="zh-CN" altLang="en-US" dirty="0"/>
              <a:t>：主要是</a:t>
            </a:r>
            <a:r>
              <a:rPr lang="zh-CN" altLang="en-US" dirty="0" smtClean="0"/>
              <a:t>为了提⾼程序</a:t>
            </a:r>
            <a:r>
              <a:rPr lang="zh-CN" altLang="en-US" dirty="0"/>
              <a:t>的可读性。</a:t>
            </a:r>
          </a:p>
          <a:p>
            <a:pPr marL="0" indent="0">
              <a:buNone/>
            </a:pPr>
            <a:r>
              <a:rPr lang="zh-CN" altLang="en-US" dirty="0"/>
              <a:t>在我们编写</a:t>
            </a:r>
            <a:r>
              <a:rPr lang="en-US" altLang="zh-CN" dirty="0"/>
              <a:t>Python</a:t>
            </a:r>
            <a:r>
              <a:rPr lang="zh-CN" altLang="en-US" dirty="0"/>
              <a:t>程序时，为了了</a:t>
            </a:r>
            <a:r>
              <a:rPr lang="zh-CN" altLang="en-US" dirty="0" smtClean="0"/>
              <a:t>提高</a:t>
            </a:r>
            <a:r>
              <a:rPr lang="zh-CN" altLang="en-US" dirty="0"/>
              <a:t>程序的可读性，</a:t>
            </a:r>
            <a:r>
              <a:rPr lang="zh-CN" altLang="en-US" dirty="0" smtClean="0"/>
              <a:t>强烈建议大家</a:t>
            </a:r>
            <a:r>
              <a:rPr lang="zh-CN" altLang="en-US" dirty="0"/>
              <a:t>为</a:t>
            </a:r>
            <a:r>
              <a:rPr lang="zh-CN" altLang="en-US" dirty="0" smtClean="0"/>
              <a:t>核心</a:t>
            </a:r>
            <a:r>
              <a:rPr lang="zh-CN" altLang="en-US" dirty="0"/>
              <a:t>代码添加注释信息。</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注释</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1</a:t>
            </a:r>
            <a:r>
              <a:rPr kumimoji="1" lang="zh-CN" altLang="en-US" dirty="0" smtClean="0"/>
              <a:t>、为什么需要注释</a:t>
            </a:r>
            <a:endParaRPr kumimoji="1" lang="zh-CN" altLang="en-US" dirty="0"/>
          </a:p>
        </p:txBody>
      </p:sp>
    </p:spTree>
    <p:extLst>
      <p:ext uri="{BB962C8B-B14F-4D97-AF65-F5344CB8AC3E}">
        <p14:creationId xmlns:p14="http://schemas.microsoft.com/office/powerpoint/2010/main" val="13146613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1" y="5800856"/>
            <a:ext cx="10749598" cy="437190"/>
          </a:xfrm>
        </p:spPr>
        <p:txBody>
          <a:bodyPr/>
          <a:lstStyle/>
          <a:p>
            <a:pPr marL="0" indent="0">
              <a:buNone/>
            </a:pPr>
            <a:r>
              <a:rPr lang="zh-CN" altLang="en-US" dirty="0"/>
              <a:t>通过</a:t>
            </a:r>
            <a:r>
              <a:rPr lang="zh-CN" altLang="en-US" dirty="0" smtClean="0"/>
              <a:t>对比</a:t>
            </a:r>
            <a:r>
              <a:rPr lang="zh-CN" altLang="en-US" dirty="0"/>
              <a:t>，我们可以发现：添加</a:t>
            </a:r>
            <a:r>
              <a:rPr lang="zh-CN" altLang="en-US" dirty="0" smtClean="0"/>
              <a:t>了注释</a:t>
            </a:r>
            <a:r>
              <a:rPr lang="zh-CN" altLang="en-US" dirty="0"/>
              <a:t>的代码</a:t>
            </a:r>
            <a:r>
              <a:rPr lang="zh-CN" altLang="en-US" dirty="0" smtClean="0"/>
              <a:t>更加易于</a:t>
            </a:r>
            <a:r>
              <a:rPr lang="zh-CN" altLang="en-US" dirty="0"/>
              <a:t>程序的阅读。</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注释</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2</a:t>
            </a:r>
            <a:r>
              <a:rPr kumimoji="1" lang="zh-CN" altLang="en-US" dirty="0" smtClean="0"/>
              <a:t>、</a:t>
            </a:r>
            <a:r>
              <a:rPr lang="zh-CN" altLang="en-US" b="0" dirty="0"/>
              <a:t>注释代码</a:t>
            </a:r>
            <a:r>
              <a:rPr lang="zh-CN" altLang="en-US" b="0" dirty="0" smtClean="0"/>
              <a:t>与非</a:t>
            </a:r>
            <a:r>
              <a:rPr lang="zh-CN" altLang="en-US" b="0" dirty="0"/>
              <a:t>注释代码</a:t>
            </a:r>
            <a:r>
              <a:rPr lang="zh-CN" altLang="en-US" b="0" dirty="0" smtClean="0"/>
              <a:t>对比</a:t>
            </a:r>
            <a:endParaRPr kumimoji="1" lang="zh-CN" altLang="en-US" dirty="0"/>
          </a:p>
        </p:txBody>
      </p:sp>
      <p:pic>
        <p:nvPicPr>
          <p:cNvPr id="5" name="图片 4"/>
          <p:cNvPicPr>
            <a:picLocks noChangeAspect="1"/>
          </p:cNvPicPr>
          <p:nvPr/>
        </p:nvPicPr>
        <p:blipFill>
          <a:blip r:embed="rId2"/>
          <a:stretch>
            <a:fillRect/>
          </a:stretch>
        </p:blipFill>
        <p:spPr>
          <a:xfrm>
            <a:off x="710880" y="1696019"/>
            <a:ext cx="4888642" cy="3170195"/>
          </a:xfrm>
          <a:prstGeom prst="rect">
            <a:avLst/>
          </a:prstGeom>
        </p:spPr>
      </p:pic>
      <p:pic>
        <p:nvPicPr>
          <p:cNvPr id="7" name="图片 6"/>
          <p:cNvPicPr>
            <a:picLocks noChangeAspect="1"/>
          </p:cNvPicPr>
          <p:nvPr/>
        </p:nvPicPr>
        <p:blipFill>
          <a:blip r:embed="rId3"/>
          <a:stretch>
            <a:fillRect/>
          </a:stretch>
        </p:blipFill>
        <p:spPr>
          <a:xfrm>
            <a:off x="5727461" y="1696019"/>
            <a:ext cx="5810948" cy="3170195"/>
          </a:xfrm>
          <a:prstGeom prst="rect">
            <a:avLst/>
          </a:prstGeom>
        </p:spPr>
      </p:pic>
      <p:sp>
        <p:nvSpPr>
          <p:cNvPr id="9" name="圆角矩形 8"/>
          <p:cNvSpPr/>
          <p:nvPr/>
        </p:nvSpPr>
        <p:spPr>
          <a:xfrm>
            <a:off x="1696825" y="5055078"/>
            <a:ext cx="2582944" cy="47134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非注释代码</a:t>
            </a:r>
            <a:endParaRPr lang="zh-CN" altLang="en-US" dirty="0"/>
          </a:p>
        </p:txBody>
      </p:sp>
      <p:sp>
        <p:nvSpPr>
          <p:cNvPr id="10" name="圆角矩形 9"/>
          <p:cNvSpPr/>
          <p:nvPr/>
        </p:nvSpPr>
        <p:spPr>
          <a:xfrm>
            <a:off x="7656135" y="5055077"/>
            <a:ext cx="2582944" cy="47134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注释代码</a:t>
            </a:r>
            <a:endParaRPr lang="zh-CN" altLang="en-US" dirty="0"/>
          </a:p>
        </p:txBody>
      </p:sp>
    </p:spTree>
    <p:extLst>
      <p:ext uri="{BB962C8B-B14F-4D97-AF65-F5344CB8AC3E}">
        <p14:creationId xmlns:p14="http://schemas.microsoft.com/office/powerpoint/2010/main" val="2199286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1" y="5800856"/>
            <a:ext cx="10749598" cy="437190"/>
          </a:xfrm>
        </p:spPr>
        <p:txBody>
          <a:bodyPr/>
          <a:lstStyle/>
          <a:p>
            <a:pPr marL="0" indent="0">
              <a:buNone/>
            </a:pPr>
            <a:r>
              <a:rPr lang="zh-CN" altLang="en-US" dirty="0"/>
              <a:t>通过</a:t>
            </a:r>
            <a:r>
              <a:rPr lang="zh-CN" altLang="en-US" dirty="0" smtClean="0"/>
              <a:t>对比</a:t>
            </a:r>
            <a:r>
              <a:rPr lang="zh-CN" altLang="en-US" dirty="0"/>
              <a:t>，我们可以发现：添加</a:t>
            </a:r>
            <a:r>
              <a:rPr lang="zh-CN" altLang="en-US" dirty="0" smtClean="0"/>
              <a:t>了注释</a:t>
            </a:r>
            <a:r>
              <a:rPr lang="zh-CN" altLang="en-US" dirty="0"/>
              <a:t>的代码</a:t>
            </a:r>
            <a:r>
              <a:rPr lang="zh-CN" altLang="en-US" dirty="0" smtClean="0"/>
              <a:t>更加易于</a:t>
            </a:r>
            <a:r>
              <a:rPr lang="zh-CN" altLang="en-US" dirty="0"/>
              <a:t>程序的阅读。</a:t>
            </a:r>
            <a:endParaRPr kumimoji="1" lang="zh-CN" altLang="en-US" dirty="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注释</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3</a:t>
            </a:r>
            <a:r>
              <a:rPr kumimoji="1" lang="zh-CN" altLang="en-US" dirty="0" smtClean="0"/>
              <a:t>、</a:t>
            </a:r>
            <a:r>
              <a:rPr lang="en-US" altLang="zh-CN" b="0" dirty="0"/>
              <a:t>Python</a:t>
            </a:r>
            <a:r>
              <a:rPr lang="zh-CN" altLang="en-US" b="0" dirty="0"/>
              <a:t>注释的分类及语法</a:t>
            </a:r>
            <a:endParaRPr kumimoji="1" lang="zh-CN" altLang="en-US" dirty="0"/>
          </a:p>
        </p:txBody>
      </p:sp>
      <p:sp>
        <p:nvSpPr>
          <p:cNvPr id="11" name="文本占位符 1">
            <a:extLst>
              <a:ext uri="{FF2B5EF4-FFF2-40B4-BE49-F238E27FC236}">
                <a16:creationId xmlns="" xmlns:a16="http://schemas.microsoft.com/office/drawing/2014/main" id="{3E4A1AFF-5EB0-5C4B-93C7-DF3AA87FFA1B}"/>
              </a:ext>
            </a:extLst>
          </p:cNvPr>
          <p:cNvSpPr txBox="1">
            <a:spLocks/>
          </p:cNvSpPr>
          <p:nvPr/>
        </p:nvSpPr>
        <p:spPr>
          <a:xfrm>
            <a:off x="710881" y="1646133"/>
            <a:ext cx="10749598" cy="4219575"/>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0" fontAlgn="base" hangingPunct="0">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zh-CN" altLang="en-US" dirty="0"/>
              <a:t>注释在</a:t>
            </a:r>
            <a:r>
              <a:rPr lang="en-US" altLang="zh-CN" dirty="0"/>
              <a:t>Python</a:t>
            </a:r>
            <a:r>
              <a:rPr lang="zh-CN" altLang="en-US" dirty="0"/>
              <a:t>中有两种形式：单</a:t>
            </a:r>
            <a:r>
              <a:rPr lang="zh-CN" altLang="en-US" dirty="0" smtClean="0"/>
              <a:t>⾏注释与</a:t>
            </a:r>
            <a:r>
              <a:rPr lang="zh-CN" altLang="en-US" dirty="0"/>
              <a:t>多行</a:t>
            </a:r>
            <a:r>
              <a:rPr lang="zh-CN" altLang="en-US" dirty="0" smtClean="0"/>
              <a:t>注释</a:t>
            </a:r>
            <a:endParaRPr lang="en-US" altLang="zh-CN" dirty="0" smtClean="0"/>
          </a:p>
          <a:p>
            <a:pPr marL="0" indent="0">
              <a:buNone/>
            </a:pPr>
            <a:r>
              <a:rPr lang="zh-CN" altLang="en-US" dirty="0"/>
              <a:t>☆ 单</a:t>
            </a:r>
            <a:r>
              <a:rPr lang="zh-CN" altLang="en-US" dirty="0" smtClean="0"/>
              <a:t>⾏注释</a:t>
            </a:r>
            <a:endParaRPr lang="zh-CN" altLang="en-US" dirty="0"/>
          </a:p>
          <a:p>
            <a:pPr marL="0" indent="0">
              <a:buNone/>
            </a:pPr>
            <a:r>
              <a:rPr lang="zh-CN" altLang="en-US" dirty="0"/>
              <a:t>单</a:t>
            </a:r>
            <a:r>
              <a:rPr lang="zh-CN" altLang="en-US" dirty="0" smtClean="0"/>
              <a:t>⾏注释</a:t>
            </a:r>
            <a:r>
              <a:rPr lang="zh-CN" altLang="en-US" dirty="0"/>
              <a:t>只能</a:t>
            </a:r>
            <a:r>
              <a:rPr lang="zh-CN" altLang="en-US" dirty="0" smtClean="0"/>
              <a:t>注释一行</a:t>
            </a:r>
            <a:r>
              <a:rPr lang="zh-CN" altLang="en-US" dirty="0"/>
              <a:t>内容，基本语法</a:t>
            </a:r>
            <a:r>
              <a:rPr lang="zh-CN" altLang="en-US" dirty="0" smtClean="0"/>
              <a:t>：</a:t>
            </a:r>
            <a:endParaRPr lang="en-US" altLang="zh-CN" dirty="0" smtClean="0"/>
          </a:p>
          <a:p>
            <a:pPr marL="0" indent="0">
              <a:buNone/>
            </a:pPr>
            <a:endParaRPr kumimoji="1" lang="en-US" altLang="zh-CN" dirty="0">
              <a:solidFill>
                <a:srgbClr val="B60206"/>
              </a:solidFill>
            </a:endParaRPr>
          </a:p>
          <a:p>
            <a:pPr marL="0" indent="0">
              <a:buNone/>
            </a:pPr>
            <a:r>
              <a:rPr lang="zh-CN" altLang="en-US" dirty="0" smtClean="0"/>
              <a:t>案例：</a:t>
            </a:r>
            <a:endParaRPr lang="en-US" altLang="zh-CN" dirty="0" smtClean="0"/>
          </a:p>
          <a:p>
            <a:pPr marL="0" indent="0">
              <a:buNone/>
            </a:pPr>
            <a:endParaRPr lang="en-US" altLang="zh-CN" dirty="0" smtClean="0"/>
          </a:p>
        </p:txBody>
      </p:sp>
      <p:sp>
        <p:nvSpPr>
          <p:cNvPr id="12" name="TextBox 3">
            <a:extLst>
              <a:ext uri="{FF2B5EF4-FFF2-40B4-BE49-F238E27FC236}">
                <a16:creationId xmlns="" xmlns:a16="http://schemas.microsoft.com/office/drawing/2014/main" id="{0C998B78-AB18-3C47-A1C7-25AE9A3A40B0}"/>
              </a:ext>
            </a:extLst>
          </p:cNvPr>
          <p:cNvSpPr txBox="1"/>
          <p:nvPr/>
        </p:nvSpPr>
        <p:spPr>
          <a:xfrm>
            <a:off x="793626" y="2913305"/>
            <a:ext cx="5770944" cy="380938"/>
          </a:xfrm>
          <a:prstGeom prst="rect">
            <a:avLst/>
          </a:prstGeom>
          <a:solidFill>
            <a:srgbClr val="FFFFE4"/>
          </a:solidFill>
          <a:ln w="3175">
            <a:solidFill>
              <a:srgbClr val="919191"/>
            </a:solidFill>
          </a:ln>
        </p:spPr>
        <p:txBody>
          <a:bodyPr wrap="square">
            <a:spAutoFit/>
          </a:bodyPr>
          <a:lstStyle/>
          <a:p>
            <a:pPr>
              <a:lnSpc>
                <a:spcPct val="150000"/>
              </a:lnSpc>
              <a:defRPr/>
            </a:pPr>
            <a:r>
              <a:rPr lang="en-US" altLang="zh-CN" sz="1400" dirty="0" smtClean="0">
                <a:solidFill>
                  <a:srgbClr val="0033B3"/>
                </a:solidFill>
                <a:latin typeface="Alibaba PuHuiTi R" pitchFamily="18" charset="-122"/>
                <a:ea typeface="Alibaba PuHuiTi R" pitchFamily="18" charset="-122"/>
                <a:cs typeface="Alibaba PuHuiTi R" pitchFamily="18" charset="-122"/>
              </a:rPr>
              <a:t># </a:t>
            </a:r>
            <a:r>
              <a:rPr lang="zh-CN" altLang="en-US" sz="1400" dirty="0" smtClean="0">
                <a:solidFill>
                  <a:srgbClr val="0033B3"/>
                </a:solidFill>
                <a:latin typeface="Alibaba PuHuiTi R" pitchFamily="18" charset="-122"/>
                <a:ea typeface="Alibaba PuHuiTi R" pitchFamily="18" charset="-122"/>
                <a:cs typeface="Alibaba PuHuiTi R" pitchFamily="18" charset="-122"/>
              </a:rPr>
              <a:t>注释内容</a:t>
            </a:r>
            <a:endParaRPr lang="zh-CN" altLang="zh-CN" sz="2400" dirty="0">
              <a:latin typeface="Alibaba PuHuiTi R" pitchFamily="18" charset="-122"/>
              <a:ea typeface="Alibaba PuHuiTi R" pitchFamily="18" charset="-122"/>
              <a:cs typeface="Alibaba PuHuiTi R" pitchFamily="18" charset="-122"/>
            </a:endParaRPr>
          </a:p>
        </p:txBody>
      </p:sp>
      <p:sp>
        <p:nvSpPr>
          <p:cNvPr id="13" name="TextBox 3">
            <a:extLst>
              <a:ext uri="{FF2B5EF4-FFF2-40B4-BE49-F238E27FC236}">
                <a16:creationId xmlns="" xmlns:a16="http://schemas.microsoft.com/office/drawing/2014/main" id="{0C998B78-AB18-3C47-A1C7-25AE9A3A40B0}"/>
              </a:ext>
            </a:extLst>
          </p:cNvPr>
          <p:cNvSpPr txBox="1"/>
          <p:nvPr/>
        </p:nvSpPr>
        <p:spPr>
          <a:xfrm>
            <a:off x="793625" y="3773415"/>
            <a:ext cx="10666853" cy="1384995"/>
          </a:xfrm>
          <a:prstGeom prst="rect">
            <a:avLst/>
          </a:prstGeom>
          <a:solidFill>
            <a:srgbClr val="FFFFE4"/>
          </a:solidFill>
          <a:ln w="3175">
            <a:solidFill>
              <a:srgbClr val="919191"/>
            </a:solidFill>
          </a:ln>
        </p:spPr>
        <p:txBody>
          <a:bodyPr wrap="square">
            <a:spAutoFit/>
          </a:bodyPr>
          <a:lstStyle/>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 </a:t>
            </a:r>
            <a:r>
              <a:rPr lang="zh-CN" altLang="en-US" sz="1400" dirty="0">
                <a:solidFill>
                  <a:srgbClr val="0033B3"/>
                </a:solidFill>
                <a:latin typeface="Alibaba PuHuiTi R" pitchFamily="18" charset="-122"/>
                <a:ea typeface="Alibaba PuHuiTi R" pitchFamily="18" charset="-122"/>
                <a:cs typeface="Alibaba PuHuiTi R" pitchFamily="18" charset="-122"/>
              </a:rPr>
              <a:t>输出</a:t>
            </a:r>
            <a:r>
              <a:rPr lang="en-US" altLang="zh-CN" sz="1400" dirty="0">
                <a:solidFill>
                  <a:srgbClr val="0033B3"/>
                </a:solidFill>
                <a:latin typeface="Alibaba PuHuiTi R" pitchFamily="18" charset="-122"/>
                <a:ea typeface="Alibaba PuHuiTi R" pitchFamily="18" charset="-122"/>
                <a:cs typeface="Alibaba PuHuiTi R" pitchFamily="18" charset="-122"/>
              </a:rPr>
              <a:t>hello world</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print('hello world</a:t>
            </a:r>
            <a:r>
              <a:rPr lang="en-US" altLang="zh-CN" sz="1400" dirty="0" smtClean="0">
                <a:solidFill>
                  <a:srgbClr val="0033B3"/>
                </a:solidFill>
                <a:latin typeface="Alibaba PuHuiTi R" pitchFamily="18" charset="-122"/>
                <a:ea typeface="Alibaba PuHuiTi R" pitchFamily="18" charset="-122"/>
                <a:cs typeface="Alibaba PuHuiTi R" pitchFamily="18" charset="-122"/>
              </a:rPr>
              <a:t>')</a:t>
            </a:r>
          </a:p>
          <a:p>
            <a:pPr>
              <a:lnSpc>
                <a:spcPct val="150000"/>
              </a:lnSpc>
              <a:defRPr/>
            </a:pPr>
            <a:endParaRPr lang="en-US" altLang="zh-CN" sz="1400" dirty="0">
              <a:solidFill>
                <a:srgbClr val="0033B3"/>
              </a:solidFill>
              <a:latin typeface="Alibaba PuHuiTi R" pitchFamily="18" charset="-122"/>
              <a:ea typeface="Alibaba PuHuiTi R" pitchFamily="18" charset="-122"/>
              <a:cs typeface="Alibaba PuHuiTi R" pitchFamily="18" charset="-122"/>
            </a:endParaRP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print('hello python') # </a:t>
            </a:r>
            <a:r>
              <a:rPr lang="zh-CN" altLang="en-US" sz="1400" dirty="0">
                <a:solidFill>
                  <a:srgbClr val="0033B3"/>
                </a:solidFill>
                <a:latin typeface="Alibaba PuHuiTi R" pitchFamily="18" charset="-122"/>
                <a:ea typeface="Alibaba PuHuiTi R" pitchFamily="18" charset="-122"/>
                <a:cs typeface="Alibaba PuHuiTi R" pitchFamily="18" charset="-122"/>
              </a:rPr>
              <a:t>输出</a:t>
            </a:r>
            <a:r>
              <a:rPr lang="en-US" altLang="zh-CN" sz="1400" dirty="0">
                <a:solidFill>
                  <a:srgbClr val="0033B3"/>
                </a:solidFill>
                <a:latin typeface="Alibaba PuHuiTi R" pitchFamily="18" charset="-122"/>
                <a:ea typeface="Alibaba PuHuiTi R" pitchFamily="18" charset="-122"/>
                <a:cs typeface="Alibaba PuHuiTi R" pitchFamily="18" charset="-122"/>
              </a:rPr>
              <a:t>... (</a:t>
            </a:r>
            <a:r>
              <a:rPr lang="zh-CN" altLang="en-US" sz="1400" dirty="0">
                <a:solidFill>
                  <a:srgbClr val="0033B3"/>
                </a:solidFill>
                <a:latin typeface="Alibaba PuHuiTi R" pitchFamily="18" charset="-122"/>
                <a:ea typeface="Alibaba PuHuiTi R" pitchFamily="18" charset="-122"/>
                <a:cs typeface="Alibaba PuHuiTi R" pitchFamily="18" charset="-122"/>
              </a:rPr>
              <a:t>简单说明可放到</a:t>
            </a:r>
            <a:r>
              <a:rPr lang="zh-CN" altLang="en-US" sz="1400" dirty="0" smtClean="0">
                <a:solidFill>
                  <a:srgbClr val="0033B3"/>
                </a:solidFill>
                <a:latin typeface="Alibaba PuHuiTi R" pitchFamily="18" charset="-122"/>
                <a:ea typeface="Alibaba PuHuiTi R" pitchFamily="18" charset="-122"/>
                <a:cs typeface="Alibaba PuHuiTi R" pitchFamily="18" charset="-122"/>
              </a:rPr>
              <a:t>⼀行</a:t>
            </a:r>
            <a:r>
              <a:rPr lang="zh-CN" altLang="en-US" sz="1400" dirty="0">
                <a:solidFill>
                  <a:srgbClr val="0033B3"/>
                </a:solidFill>
                <a:latin typeface="Alibaba PuHuiTi R" pitchFamily="18" charset="-122"/>
                <a:ea typeface="Alibaba PuHuiTi R" pitchFamily="18" charset="-122"/>
                <a:cs typeface="Alibaba PuHuiTi R" pitchFamily="18" charset="-122"/>
              </a:rPr>
              <a:t>代码的</a:t>
            </a:r>
            <a:r>
              <a:rPr lang="zh-CN" altLang="en-US" sz="1400" dirty="0" smtClean="0">
                <a:solidFill>
                  <a:srgbClr val="0033B3"/>
                </a:solidFill>
                <a:latin typeface="Alibaba PuHuiTi R" pitchFamily="18" charset="-122"/>
                <a:ea typeface="Alibaba PuHuiTi R" pitchFamily="18" charset="-122"/>
                <a:cs typeface="Alibaba PuHuiTi R" pitchFamily="18" charset="-122"/>
              </a:rPr>
              <a:t>后面</a:t>
            </a:r>
            <a:r>
              <a:rPr lang="zh-CN" altLang="en-US" sz="1400" dirty="0">
                <a:solidFill>
                  <a:srgbClr val="0033B3"/>
                </a:solidFill>
                <a:latin typeface="Alibaba PuHuiTi R" pitchFamily="18" charset="-122"/>
                <a:ea typeface="Alibaba PuHuiTi R" pitchFamily="18" charset="-122"/>
                <a:cs typeface="Alibaba PuHuiTi R" pitchFamily="18" charset="-122"/>
              </a:rPr>
              <a:t>，</a:t>
            </a:r>
            <a:r>
              <a:rPr lang="zh-CN" altLang="en-US" sz="1400" dirty="0" smtClean="0">
                <a:solidFill>
                  <a:srgbClr val="0033B3"/>
                </a:solidFill>
                <a:latin typeface="Alibaba PuHuiTi R" pitchFamily="18" charset="-122"/>
                <a:ea typeface="Alibaba PuHuiTi R" pitchFamily="18" charset="-122"/>
                <a:cs typeface="Alibaba PuHuiTi R" pitchFamily="18" charset="-122"/>
              </a:rPr>
              <a:t>⼀般是</a:t>
            </a:r>
            <a:r>
              <a:rPr lang="zh-CN" altLang="en-US" sz="1400" dirty="0">
                <a:solidFill>
                  <a:srgbClr val="0033B3"/>
                </a:solidFill>
                <a:latin typeface="Alibaba PuHuiTi R" pitchFamily="18" charset="-122"/>
                <a:ea typeface="Alibaba PuHuiTi R" pitchFamily="18" charset="-122"/>
                <a:cs typeface="Alibaba PuHuiTi R" pitchFamily="18" charset="-122"/>
              </a:rPr>
              <a:t>先添加两个空格后在书写注释</a:t>
            </a:r>
            <a:r>
              <a:rPr lang="en-US" altLang="zh-CN" sz="1400" dirty="0">
                <a:solidFill>
                  <a:srgbClr val="0033B3"/>
                </a:solidFill>
                <a:latin typeface="Alibaba PuHuiTi R" pitchFamily="18" charset="-122"/>
                <a:ea typeface="Alibaba PuHuiTi R" pitchFamily="18" charset="-122"/>
                <a:cs typeface="Alibaba PuHuiTi R" pitchFamily="18" charset="-122"/>
              </a:rPr>
              <a:t>)</a:t>
            </a:r>
            <a:endParaRPr lang="zh-CN" altLang="zh-CN" sz="2400" dirty="0">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34844022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注释</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3</a:t>
            </a:r>
            <a:r>
              <a:rPr kumimoji="1" lang="zh-CN" altLang="en-US" dirty="0" smtClean="0"/>
              <a:t>、</a:t>
            </a:r>
            <a:r>
              <a:rPr lang="en-US" altLang="zh-CN" b="0" dirty="0"/>
              <a:t>Python</a:t>
            </a:r>
            <a:r>
              <a:rPr lang="zh-CN" altLang="en-US" b="0" dirty="0"/>
              <a:t>注释的分类及语法</a:t>
            </a:r>
            <a:endParaRPr kumimoji="1" lang="zh-CN" altLang="en-US" dirty="0"/>
          </a:p>
        </p:txBody>
      </p:sp>
      <p:sp>
        <p:nvSpPr>
          <p:cNvPr id="9" name="TextBox 3">
            <a:extLst>
              <a:ext uri="{FF2B5EF4-FFF2-40B4-BE49-F238E27FC236}">
                <a16:creationId xmlns="" xmlns:a16="http://schemas.microsoft.com/office/drawing/2014/main" id="{0C998B78-AB18-3C47-A1C7-25AE9A3A40B0}"/>
              </a:ext>
            </a:extLst>
          </p:cNvPr>
          <p:cNvSpPr txBox="1"/>
          <p:nvPr/>
        </p:nvSpPr>
        <p:spPr>
          <a:xfrm>
            <a:off x="793625" y="2913305"/>
            <a:ext cx="10405417" cy="3647152"/>
          </a:xfrm>
          <a:prstGeom prst="rect">
            <a:avLst/>
          </a:prstGeom>
          <a:solidFill>
            <a:srgbClr val="FFFFE4"/>
          </a:solidFill>
          <a:ln w="3175">
            <a:solidFill>
              <a:srgbClr val="919191"/>
            </a:solidFill>
          </a:ln>
        </p:spPr>
        <p:txBody>
          <a:bodyPr wrap="square">
            <a:spAutoFit/>
          </a:bodyPr>
          <a:lstStyle/>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  </a:t>
            </a:r>
            <a:r>
              <a:rPr lang="zh-CN" altLang="en-US" sz="1400" dirty="0">
                <a:solidFill>
                  <a:srgbClr val="0033B3"/>
                </a:solidFill>
                <a:latin typeface="Alibaba PuHuiTi R" pitchFamily="18" charset="-122"/>
                <a:ea typeface="Alibaba PuHuiTi R" pitchFamily="18" charset="-122"/>
                <a:cs typeface="Alibaba PuHuiTi R" pitchFamily="18" charset="-122"/>
              </a:rPr>
              <a:t>第一行注释</a:t>
            </a:r>
          </a:p>
          <a:p>
            <a:pPr>
              <a:lnSpc>
                <a:spcPct val="150000"/>
              </a:lnSpc>
              <a:defRPr/>
            </a:pPr>
            <a:r>
              <a:rPr lang="zh-CN" altLang="en-US" sz="1400" dirty="0">
                <a:solidFill>
                  <a:srgbClr val="0033B3"/>
                </a:solidFill>
                <a:latin typeface="Alibaba PuHuiTi R" pitchFamily="18" charset="-122"/>
                <a:ea typeface="Alibaba PuHuiTi R" pitchFamily="18" charset="-122"/>
                <a:cs typeface="Alibaba PuHuiTi R" pitchFamily="18" charset="-122"/>
              </a:rPr>
              <a:t>  第二行注释</a:t>
            </a:r>
          </a:p>
          <a:p>
            <a:pPr>
              <a:lnSpc>
                <a:spcPct val="150000"/>
              </a:lnSpc>
              <a:defRPr/>
            </a:pPr>
            <a:r>
              <a:rPr lang="zh-CN" altLang="en-US" sz="1400" dirty="0">
                <a:solidFill>
                  <a:srgbClr val="0033B3"/>
                </a:solidFill>
                <a:latin typeface="Alibaba PuHuiTi R" pitchFamily="18" charset="-122"/>
                <a:ea typeface="Alibaba PuHuiTi R" pitchFamily="18" charset="-122"/>
                <a:cs typeface="Alibaba PuHuiTi R" pitchFamily="18" charset="-122"/>
              </a:rPr>
              <a:t>  第三行</a:t>
            </a:r>
            <a:r>
              <a:rPr lang="zh-CN" altLang="en-US" sz="1400" dirty="0" smtClean="0">
                <a:solidFill>
                  <a:srgbClr val="0033B3"/>
                </a:solidFill>
                <a:latin typeface="Alibaba PuHuiTi R" pitchFamily="18" charset="-122"/>
                <a:ea typeface="Alibaba PuHuiTi R" pitchFamily="18" charset="-122"/>
                <a:cs typeface="Alibaba PuHuiTi R" pitchFamily="18" charset="-122"/>
              </a:rPr>
              <a:t>注释</a:t>
            </a:r>
            <a:endParaRPr lang="en-US" altLang="zh-CN" sz="1400" dirty="0" smtClean="0">
              <a:solidFill>
                <a:srgbClr val="0033B3"/>
              </a:solidFill>
              <a:latin typeface="Alibaba PuHuiTi R" pitchFamily="18" charset="-122"/>
              <a:ea typeface="Alibaba PuHuiTi R" pitchFamily="18" charset="-122"/>
              <a:cs typeface="Alibaba PuHuiTi R" pitchFamily="18" charset="-122"/>
            </a:endParaRPr>
          </a:p>
          <a:p>
            <a:pPr>
              <a:lnSpc>
                <a:spcPct val="150000"/>
              </a:lnSpc>
              <a:defRPr/>
            </a:pPr>
            <a:r>
              <a:rPr lang="en-US" altLang="zh-CN" sz="1400" dirty="0" smtClean="0">
                <a:solidFill>
                  <a:srgbClr val="0033B3"/>
                </a:solidFill>
                <a:latin typeface="Alibaba PuHuiTi R" pitchFamily="18" charset="-122"/>
                <a:ea typeface="Alibaba PuHuiTi R" pitchFamily="18" charset="-122"/>
                <a:cs typeface="Alibaba PuHuiTi R" pitchFamily="18" charset="-122"/>
              </a:rPr>
              <a:t>"""</a:t>
            </a:r>
            <a:endParaRPr lang="en-US" altLang="zh-CN" sz="1400" dirty="0">
              <a:solidFill>
                <a:srgbClr val="0033B3"/>
              </a:solidFill>
              <a:latin typeface="Alibaba PuHuiTi R" pitchFamily="18" charset="-122"/>
              <a:ea typeface="Alibaba PuHuiTi R" pitchFamily="18" charset="-122"/>
              <a:cs typeface="Alibaba PuHuiTi R" pitchFamily="18" charset="-122"/>
            </a:endParaRPr>
          </a:p>
          <a:p>
            <a:pPr>
              <a:lnSpc>
                <a:spcPct val="150000"/>
              </a:lnSpc>
              <a:defRPr/>
            </a:pPr>
            <a:endParaRPr lang="en-US" altLang="zh-CN" sz="1400" dirty="0">
              <a:solidFill>
                <a:srgbClr val="0033B3"/>
              </a:solidFill>
              <a:latin typeface="Alibaba PuHuiTi R" pitchFamily="18" charset="-122"/>
              <a:ea typeface="Alibaba PuHuiTi R" pitchFamily="18" charset="-122"/>
              <a:cs typeface="Alibaba PuHuiTi R" pitchFamily="18" charset="-122"/>
            </a:endParaRP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  </a:t>
            </a:r>
            <a:r>
              <a:rPr lang="zh-CN" altLang="en-US" sz="1400" dirty="0">
                <a:solidFill>
                  <a:srgbClr val="0033B3"/>
                </a:solidFill>
                <a:latin typeface="Alibaba PuHuiTi R" pitchFamily="18" charset="-122"/>
                <a:ea typeface="Alibaba PuHuiTi R" pitchFamily="18" charset="-122"/>
                <a:cs typeface="Alibaba PuHuiTi R" pitchFamily="18" charset="-122"/>
              </a:rPr>
              <a:t>第一行注释</a:t>
            </a:r>
          </a:p>
          <a:p>
            <a:pPr>
              <a:lnSpc>
                <a:spcPct val="150000"/>
              </a:lnSpc>
              <a:defRPr/>
            </a:pPr>
            <a:r>
              <a:rPr lang="zh-CN" altLang="en-US" sz="1400" dirty="0">
                <a:solidFill>
                  <a:srgbClr val="0033B3"/>
                </a:solidFill>
                <a:latin typeface="Alibaba PuHuiTi R" pitchFamily="18" charset="-122"/>
                <a:ea typeface="Alibaba PuHuiTi R" pitchFamily="18" charset="-122"/>
                <a:cs typeface="Alibaba PuHuiTi R" pitchFamily="18" charset="-122"/>
              </a:rPr>
              <a:t>  第二行注释</a:t>
            </a:r>
          </a:p>
          <a:p>
            <a:pPr>
              <a:lnSpc>
                <a:spcPct val="150000"/>
              </a:lnSpc>
              <a:defRPr/>
            </a:pPr>
            <a:r>
              <a:rPr lang="zh-CN" altLang="en-US" sz="1400" dirty="0">
                <a:solidFill>
                  <a:srgbClr val="0033B3"/>
                </a:solidFill>
                <a:latin typeface="Alibaba PuHuiTi R" pitchFamily="18" charset="-122"/>
                <a:ea typeface="Alibaba PuHuiTi R" pitchFamily="18" charset="-122"/>
                <a:cs typeface="Alibaba PuHuiTi R" pitchFamily="18" charset="-122"/>
              </a:rPr>
              <a:t>  第三行</a:t>
            </a:r>
            <a:r>
              <a:rPr lang="zh-CN" altLang="en-US" sz="1400" dirty="0" smtClean="0">
                <a:solidFill>
                  <a:srgbClr val="0033B3"/>
                </a:solidFill>
                <a:latin typeface="Alibaba PuHuiTi R" pitchFamily="18" charset="-122"/>
                <a:ea typeface="Alibaba PuHuiTi R" pitchFamily="18" charset="-122"/>
                <a:cs typeface="Alibaba PuHuiTi R" pitchFamily="18" charset="-122"/>
              </a:rPr>
              <a:t>注释</a:t>
            </a:r>
            <a:endParaRPr lang="en-US" altLang="zh-CN" sz="1400" dirty="0">
              <a:solidFill>
                <a:srgbClr val="0033B3"/>
              </a:solidFill>
              <a:latin typeface="Alibaba PuHuiTi R" pitchFamily="18" charset="-122"/>
              <a:ea typeface="Alibaba PuHuiTi R" pitchFamily="18" charset="-122"/>
              <a:cs typeface="Alibaba PuHuiTi R" pitchFamily="18" charset="-122"/>
            </a:endParaRP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a:t>
            </a:r>
            <a:endParaRPr lang="zh-CN" altLang="zh-CN" sz="2400" dirty="0">
              <a:latin typeface="Alibaba PuHuiTi R" pitchFamily="18" charset="-122"/>
              <a:ea typeface="Alibaba PuHuiTi R" pitchFamily="18" charset="-122"/>
              <a:cs typeface="Alibaba PuHuiTi R" pitchFamily="18" charset="-122"/>
            </a:endParaRPr>
          </a:p>
        </p:txBody>
      </p:sp>
      <p:sp>
        <p:nvSpPr>
          <p:cNvPr id="10" name="文本占位符 1">
            <a:extLst>
              <a:ext uri="{FF2B5EF4-FFF2-40B4-BE49-F238E27FC236}">
                <a16:creationId xmlns="" xmlns:a16="http://schemas.microsoft.com/office/drawing/2014/main" id="{3E4A1AFF-5EB0-5C4B-93C7-DF3AA87FFA1B}"/>
              </a:ext>
            </a:extLst>
          </p:cNvPr>
          <p:cNvSpPr txBox="1">
            <a:spLocks/>
          </p:cNvSpPr>
          <p:nvPr/>
        </p:nvSpPr>
        <p:spPr>
          <a:xfrm>
            <a:off x="710881" y="1646133"/>
            <a:ext cx="10749598" cy="4219575"/>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0" fontAlgn="base" hangingPunct="0">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zh-CN" altLang="en-US" dirty="0"/>
              <a:t>注释在</a:t>
            </a:r>
            <a:r>
              <a:rPr lang="en-US" altLang="zh-CN" dirty="0"/>
              <a:t>Python</a:t>
            </a:r>
            <a:r>
              <a:rPr lang="zh-CN" altLang="en-US" dirty="0"/>
              <a:t>中有两种形式：单</a:t>
            </a:r>
            <a:r>
              <a:rPr lang="zh-CN" altLang="en-US" dirty="0" smtClean="0"/>
              <a:t>⾏注释与</a:t>
            </a:r>
            <a:r>
              <a:rPr lang="zh-CN" altLang="en-US" dirty="0"/>
              <a:t>多行</a:t>
            </a:r>
            <a:r>
              <a:rPr lang="zh-CN" altLang="en-US" dirty="0" smtClean="0"/>
              <a:t>注释</a:t>
            </a:r>
            <a:endParaRPr lang="en-US" altLang="zh-CN" dirty="0" smtClean="0"/>
          </a:p>
          <a:p>
            <a:pPr marL="0" indent="0">
              <a:buNone/>
            </a:pPr>
            <a:r>
              <a:rPr lang="zh-CN" altLang="en-US" dirty="0"/>
              <a:t>☆ </a:t>
            </a:r>
            <a:r>
              <a:rPr lang="zh-CN" altLang="en-US" dirty="0" smtClean="0"/>
              <a:t>多⾏注释</a:t>
            </a:r>
            <a:endParaRPr lang="zh-CN" altLang="en-US" dirty="0"/>
          </a:p>
          <a:p>
            <a:pPr marL="0" indent="0">
              <a:buNone/>
            </a:pPr>
            <a:r>
              <a:rPr lang="zh-CN" altLang="en-US" dirty="0"/>
              <a:t>多行注释可以注释多行内容，常用于代码块注释情况，基本语法：</a:t>
            </a:r>
            <a:endParaRPr kumimoji="1" lang="en-US" altLang="zh-CN" dirty="0">
              <a:solidFill>
                <a:srgbClr val="B60206"/>
              </a:solidFill>
            </a:endParaRPr>
          </a:p>
          <a:p>
            <a:pPr marL="0" indent="0">
              <a:buNone/>
            </a:pPr>
            <a:endParaRPr lang="en-US" altLang="zh-CN" dirty="0" smtClean="0"/>
          </a:p>
        </p:txBody>
      </p:sp>
    </p:spTree>
    <p:extLst>
      <p:ext uri="{BB962C8B-B14F-4D97-AF65-F5344CB8AC3E}">
        <p14:creationId xmlns:p14="http://schemas.microsoft.com/office/powerpoint/2010/main" val="2887043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注释</a:t>
            </a:r>
            <a:endParaRPr kumimoji="1" lang="zh-CN" altLang="en-US" dirty="0"/>
          </a:p>
        </p:txBody>
      </p:sp>
      <p:sp>
        <p:nvSpPr>
          <p:cNvPr id="9" name="TextBox 3">
            <a:extLst>
              <a:ext uri="{FF2B5EF4-FFF2-40B4-BE49-F238E27FC236}">
                <a16:creationId xmlns="" xmlns:a16="http://schemas.microsoft.com/office/drawing/2014/main" id="{0C998B78-AB18-3C47-A1C7-25AE9A3A40B0}"/>
              </a:ext>
            </a:extLst>
          </p:cNvPr>
          <p:cNvSpPr txBox="1"/>
          <p:nvPr/>
        </p:nvSpPr>
        <p:spPr>
          <a:xfrm>
            <a:off x="710880" y="1241738"/>
            <a:ext cx="10405417" cy="4939814"/>
          </a:xfrm>
          <a:prstGeom prst="rect">
            <a:avLst/>
          </a:prstGeom>
          <a:solidFill>
            <a:srgbClr val="FFFFE4"/>
          </a:solidFill>
          <a:ln w="3175">
            <a:solidFill>
              <a:srgbClr val="919191"/>
            </a:solidFill>
          </a:ln>
        </p:spPr>
        <p:txBody>
          <a:bodyPr wrap="square">
            <a:spAutoFit/>
          </a:bodyPr>
          <a:lstStyle/>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    </a:t>
            </a:r>
            <a:r>
              <a:rPr lang="zh-CN" altLang="en-US" sz="1400" dirty="0">
                <a:solidFill>
                  <a:srgbClr val="0033B3"/>
                </a:solidFill>
                <a:latin typeface="Alibaba PuHuiTi R" pitchFamily="18" charset="-122"/>
                <a:ea typeface="Alibaba PuHuiTi R" pitchFamily="18" charset="-122"/>
                <a:cs typeface="Alibaba PuHuiTi R" pitchFamily="18" charset="-122"/>
              </a:rPr>
              <a:t>下</a:t>
            </a:r>
            <a:r>
              <a:rPr lang="zh-CN" altLang="en-US" sz="1400" dirty="0" smtClean="0">
                <a:solidFill>
                  <a:srgbClr val="0033B3"/>
                </a:solidFill>
                <a:latin typeface="Alibaba PuHuiTi R" pitchFamily="18" charset="-122"/>
                <a:ea typeface="Alibaba PuHuiTi R" pitchFamily="18" charset="-122"/>
                <a:cs typeface="Alibaba PuHuiTi R" pitchFamily="18" charset="-122"/>
              </a:rPr>
              <a:t>⾯二⾏都是</a:t>
            </a:r>
            <a:r>
              <a:rPr lang="zh-CN" altLang="en-US" sz="1400" dirty="0">
                <a:solidFill>
                  <a:srgbClr val="0033B3"/>
                </a:solidFill>
                <a:latin typeface="Alibaba PuHuiTi R" pitchFamily="18" charset="-122"/>
                <a:ea typeface="Alibaba PuHuiTi R" pitchFamily="18" charset="-122"/>
                <a:cs typeface="Alibaba PuHuiTi R" pitchFamily="18" charset="-122"/>
              </a:rPr>
              <a:t>输出的作</a:t>
            </a:r>
            <a:r>
              <a:rPr lang="zh-CN" altLang="en-US" sz="1400" dirty="0" smtClean="0">
                <a:solidFill>
                  <a:srgbClr val="0033B3"/>
                </a:solidFill>
                <a:latin typeface="Alibaba PuHuiTi R" pitchFamily="18" charset="-122"/>
                <a:ea typeface="Alibaba PuHuiTi R" pitchFamily="18" charset="-122"/>
                <a:cs typeface="Alibaba PuHuiTi R" pitchFamily="18" charset="-122"/>
              </a:rPr>
              <a:t>⽤，</a:t>
            </a:r>
            <a:r>
              <a:rPr lang="zh-CN" altLang="en-US" sz="1400" dirty="0">
                <a:solidFill>
                  <a:srgbClr val="0033B3"/>
                </a:solidFill>
                <a:latin typeface="Alibaba PuHuiTi R" pitchFamily="18" charset="-122"/>
                <a:ea typeface="Alibaba PuHuiTi R" pitchFamily="18" charset="-122"/>
                <a:cs typeface="Alibaba PuHuiTi R" pitchFamily="18" charset="-122"/>
              </a:rPr>
              <a:t>输出内容分别是：</a:t>
            </a:r>
          </a:p>
          <a:p>
            <a:pPr>
              <a:lnSpc>
                <a:spcPct val="150000"/>
              </a:lnSpc>
              <a:defRPr/>
            </a:pPr>
            <a:r>
              <a:rPr lang="zh-CN" altLang="en-US" sz="1400" dirty="0">
                <a:solidFill>
                  <a:srgbClr val="0033B3"/>
                </a:solidFill>
                <a:latin typeface="Alibaba PuHuiTi R" pitchFamily="18" charset="-122"/>
                <a:ea typeface="Alibaba PuHuiTi R" pitchFamily="18" charset="-122"/>
                <a:cs typeface="Alibaba PuHuiTi R" pitchFamily="18" charset="-122"/>
              </a:rPr>
              <a:t>    </a:t>
            </a:r>
            <a:r>
              <a:rPr lang="en-US" altLang="zh-CN" sz="1400" dirty="0">
                <a:solidFill>
                  <a:srgbClr val="0033B3"/>
                </a:solidFill>
                <a:latin typeface="Alibaba PuHuiTi R" pitchFamily="18" charset="-122"/>
                <a:ea typeface="Alibaba PuHuiTi R" pitchFamily="18" charset="-122"/>
                <a:cs typeface="Alibaba PuHuiTi R" pitchFamily="18" charset="-122"/>
              </a:rPr>
              <a:t>hello python</a:t>
            </a:r>
          </a:p>
          <a:p>
            <a:pPr>
              <a:lnSpc>
                <a:spcPct val="150000"/>
              </a:lnSpc>
              <a:defRPr/>
            </a:pPr>
            <a:r>
              <a:rPr lang="en-US" altLang="zh-CN" sz="1400" dirty="0" smtClean="0">
                <a:solidFill>
                  <a:srgbClr val="0033B3"/>
                </a:solidFill>
                <a:latin typeface="Alibaba PuHuiTi R" pitchFamily="18" charset="-122"/>
                <a:ea typeface="Alibaba PuHuiTi R" pitchFamily="18" charset="-122"/>
                <a:cs typeface="Alibaba PuHuiTi R" pitchFamily="18" charset="-122"/>
              </a:rPr>
              <a:t>    hello </a:t>
            </a:r>
            <a:r>
              <a:rPr lang="en-US" altLang="zh-CN" sz="1400" dirty="0">
                <a:solidFill>
                  <a:srgbClr val="0033B3"/>
                </a:solidFill>
                <a:latin typeface="Alibaba PuHuiTi R" pitchFamily="18" charset="-122"/>
                <a:ea typeface="Alibaba PuHuiTi R" pitchFamily="18" charset="-122"/>
                <a:cs typeface="Alibaba PuHuiTi R" pitchFamily="18" charset="-122"/>
              </a:rPr>
              <a:t>itheima</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print('hello python')</a:t>
            </a:r>
          </a:p>
          <a:p>
            <a:pPr>
              <a:lnSpc>
                <a:spcPct val="150000"/>
              </a:lnSpc>
              <a:defRPr/>
            </a:pPr>
            <a:r>
              <a:rPr lang="en-US" altLang="zh-CN" sz="1400" dirty="0" smtClean="0">
                <a:solidFill>
                  <a:srgbClr val="0033B3"/>
                </a:solidFill>
                <a:latin typeface="Alibaba PuHuiTi R" pitchFamily="18" charset="-122"/>
                <a:ea typeface="Alibaba PuHuiTi R" pitchFamily="18" charset="-122"/>
                <a:cs typeface="Alibaba PuHuiTi R" pitchFamily="18" charset="-122"/>
              </a:rPr>
              <a:t>print</a:t>
            </a:r>
            <a:r>
              <a:rPr lang="en-US" altLang="zh-CN" sz="1400" dirty="0">
                <a:solidFill>
                  <a:srgbClr val="0033B3"/>
                </a:solidFill>
                <a:latin typeface="Alibaba PuHuiTi R" pitchFamily="18" charset="-122"/>
                <a:ea typeface="Alibaba PuHuiTi R" pitchFamily="18" charset="-122"/>
                <a:cs typeface="Alibaba PuHuiTi R" pitchFamily="18" charset="-122"/>
              </a:rPr>
              <a:t>('hello itheima</a:t>
            </a:r>
            <a:r>
              <a:rPr lang="en-US" altLang="zh-CN" sz="1400" dirty="0" smtClean="0">
                <a:solidFill>
                  <a:srgbClr val="0033B3"/>
                </a:solidFill>
                <a:latin typeface="Alibaba PuHuiTi R" pitchFamily="18" charset="-122"/>
                <a:ea typeface="Alibaba PuHuiTi R" pitchFamily="18" charset="-122"/>
                <a:cs typeface="Alibaba PuHuiTi R" pitchFamily="18" charset="-122"/>
              </a:rPr>
              <a:t>')</a:t>
            </a:r>
          </a:p>
          <a:p>
            <a:pPr>
              <a:lnSpc>
                <a:spcPct val="150000"/>
              </a:lnSpc>
              <a:defRPr/>
            </a:pPr>
            <a:endParaRPr lang="en-US" altLang="zh-CN" sz="1400" dirty="0">
              <a:solidFill>
                <a:srgbClr val="0033B3"/>
              </a:solidFill>
              <a:latin typeface="Alibaba PuHuiTi R" pitchFamily="18" charset="-122"/>
              <a:ea typeface="Alibaba PuHuiTi R" pitchFamily="18" charset="-122"/>
              <a:cs typeface="Alibaba PuHuiTi R" pitchFamily="18" charset="-122"/>
            </a:endParaRP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    </a:t>
            </a:r>
            <a:r>
              <a:rPr lang="zh-CN" altLang="en-US" sz="1400" dirty="0">
                <a:solidFill>
                  <a:srgbClr val="0033B3"/>
                </a:solidFill>
                <a:latin typeface="Alibaba PuHuiTi R" pitchFamily="18" charset="-122"/>
                <a:ea typeface="Alibaba PuHuiTi R" pitchFamily="18" charset="-122"/>
                <a:cs typeface="Alibaba PuHuiTi R" pitchFamily="18" charset="-122"/>
              </a:rPr>
              <a:t>下</a:t>
            </a:r>
            <a:r>
              <a:rPr lang="zh-CN" altLang="en-US" sz="1400" dirty="0" smtClean="0">
                <a:solidFill>
                  <a:srgbClr val="0033B3"/>
                </a:solidFill>
                <a:latin typeface="Alibaba PuHuiTi R" pitchFamily="18" charset="-122"/>
                <a:ea typeface="Alibaba PuHuiTi R" pitchFamily="18" charset="-122"/>
                <a:cs typeface="Alibaba PuHuiTi R" pitchFamily="18" charset="-122"/>
              </a:rPr>
              <a:t>⾯二⾏都是</a:t>
            </a:r>
            <a:r>
              <a:rPr lang="zh-CN" altLang="en-US" sz="1400" dirty="0">
                <a:solidFill>
                  <a:srgbClr val="0033B3"/>
                </a:solidFill>
                <a:latin typeface="Alibaba PuHuiTi R" pitchFamily="18" charset="-122"/>
                <a:ea typeface="Alibaba PuHuiTi R" pitchFamily="18" charset="-122"/>
                <a:cs typeface="Alibaba PuHuiTi R" pitchFamily="18" charset="-122"/>
              </a:rPr>
              <a:t>输出的作</a:t>
            </a:r>
            <a:r>
              <a:rPr lang="zh-CN" altLang="en-US" sz="1400" dirty="0" smtClean="0">
                <a:solidFill>
                  <a:srgbClr val="0033B3"/>
                </a:solidFill>
                <a:latin typeface="Alibaba PuHuiTi R" pitchFamily="18" charset="-122"/>
                <a:ea typeface="Alibaba PuHuiTi R" pitchFamily="18" charset="-122"/>
                <a:cs typeface="Alibaba PuHuiTi R" pitchFamily="18" charset="-122"/>
              </a:rPr>
              <a:t>⽤，</a:t>
            </a:r>
            <a:r>
              <a:rPr lang="zh-CN" altLang="en-US" sz="1400" dirty="0">
                <a:solidFill>
                  <a:srgbClr val="0033B3"/>
                </a:solidFill>
                <a:latin typeface="Alibaba PuHuiTi R" pitchFamily="18" charset="-122"/>
                <a:ea typeface="Alibaba PuHuiTi R" pitchFamily="18" charset="-122"/>
                <a:cs typeface="Alibaba PuHuiTi R" pitchFamily="18" charset="-122"/>
              </a:rPr>
              <a:t>输出内容分别是：</a:t>
            </a:r>
          </a:p>
          <a:p>
            <a:pPr>
              <a:lnSpc>
                <a:spcPct val="150000"/>
              </a:lnSpc>
              <a:defRPr/>
            </a:pPr>
            <a:r>
              <a:rPr lang="zh-CN" altLang="en-US" sz="1400" dirty="0">
                <a:solidFill>
                  <a:srgbClr val="0033B3"/>
                </a:solidFill>
                <a:latin typeface="Alibaba PuHuiTi R" pitchFamily="18" charset="-122"/>
                <a:ea typeface="Alibaba PuHuiTi R" pitchFamily="18" charset="-122"/>
                <a:cs typeface="Alibaba PuHuiTi R" pitchFamily="18" charset="-122"/>
              </a:rPr>
              <a:t>    </a:t>
            </a:r>
            <a:r>
              <a:rPr lang="en-US" altLang="zh-CN" sz="1400" dirty="0">
                <a:solidFill>
                  <a:srgbClr val="0033B3"/>
                </a:solidFill>
                <a:latin typeface="Alibaba PuHuiTi R" pitchFamily="18" charset="-122"/>
                <a:ea typeface="Alibaba PuHuiTi R" pitchFamily="18" charset="-122"/>
                <a:cs typeface="Alibaba PuHuiTi R" pitchFamily="18" charset="-122"/>
              </a:rPr>
              <a:t>hello </a:t>
            </a:r>
            <a:r>
              <a:rPr lang="en-US" altLang="zh-CN" sz="1400" dirty="0" smtClean="0">
                <a:solidFill>
                  <a:srgbClr val="0033B3"/>
                </a:solidFill>
                <a:latin typeface="Alibaba PuHuiTi R" pitchFamily="18" charset="-122"/>
                <a:ea typeface="Alibaba PuHuiTi R" pitchFamily="18" charset="-122"/>
                <a:cs typeface="Alibaba PuHuiTi R" pitchFamily="18" charset="-122"/>
              </a:rPr>
              <a:t>python</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 </a:t>
            </a:r>
            <a:r>
              <a:rPr lang="en-US" altLang="zh-CN" sz="1400" dirty="0" smtClean="0">
                <a:solidFill>
                  <a:srgbClr val="0033B3"/>
                </a:solidFill>
                <a:latin typeface="Alibaba PuHuiTi R" pitchFamily="18" charset="-122"/>
                <a:ea typeface="Alibaba PuHuiTi R" pitchFamily="18" charset="-122"/>
                <a:cs typeface="Alibaba PuHuiTi R" pitchFamily="18" charset="-122"/>
              </a:rPr>
              <a:t>   hello </a:t>
            </a:r>
            <a:r>
              <a:rPr lang="en-US" altLang="zh-CN" sz="1400" dirty="0">
                <a:solidFill>
                  <a:srgbClr val="0033B3"/>
                </a:solidFill>
                <a:latin typeface="Alibaba PuHuiTi R" pitchFamily="18" charset="-122"/>
                <a:ea typeface="Alibaba PuHuiTi R" pitchFamily="18" charset="-122"/>
                <a:cs typeface="Alibaba PuHuiTi R" pitchFamily="18" charset="-122"/>
              </a:rPr>
              <a:t>itheima</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a:solidFill>
                  <a:srgbClr val="0033B3"/>
                </a:solidFill>
                <a:latin typeface="Alibaba PuHuiTi R" pitchFamily="18" charset="-122"/>
                <a:ea typeface="Alibaba PuHuiTi R" pitchFamily="18" charset="-122"/>
                <a:cs typeface="Alibaba PuHuiTi R" pitchFamily="18" charset="-122"/>
              </a:rPr>
              <a:t>print('hello python</a:t>
            </a:r>
            <a:r>
              <a:rPr lang="en-US" altLang="zh-CN" sz="1400" dirty="0" smtClean="0">
                <a:solidFill>
                  <a:srgbClr val="0033B3"/>
                </a:solidFill>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smtClean="0">
                <a:solidFill>
                  <a:srgbClr val="0033B3"/>
                </a:solidFill>
                <a:latin typeface="Alibaba PuHuiTi R" pitchFamily="18" charset="-122"/>
                <a:ea typeface="Alibaba PuHuiTi R" pitchFamily="18" charset="-122"/>
                <a:cs typeface="Alibaba PuHuiTi R" pitchFamily="18" charset="-122"/>
              </a:rPr>
              <a:t>print</a:t>
            </a:r>
            <a:r>
              <a:rPr lang="en-US" altLang="zh-CN" sz="1400" dirty="0">
                <a:solidFill>
                  <a:srgbClr val="0033B3"/>
                </a:solidFill>
                <a:latin typeface="Alibaba PuHuiTi R" pitchFamily="18" charset="-122"/>
                <a:ea typeface="Alibaba PuHuiTi R" pitchFamily="18" charset="-122"/>
                <a:cs typeface="Alibaba PuHuiTi R" pitchFamily="18" charset="-122"/>
              </a:rPr>
              <a:t>('hello itheima')</a:t>
            </a:r>
            <a:endParaRPr lang="zh-CN" altLang="zh-CN" sz="2400" dirty="0">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35559799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注释</a:t>
            </a:r>
            <a:endParaRPr kumimoji="1" lang="zh-CN" altLang="en-US" dirty="0"/>
          </a:p>
        </p:txBody>
      </p:sp>
      <p:sp>
        <p:nvSpPr>
          <p:cNvPr id="4" name="文本占位符 1">
            <a:extLst>
              <a:ext uri="{FF2B5EF4-FFF2-40B4-BE49-F238E27FC236}">
                <a16:creationId xmlns="" xmlns:a16="http://schemas.microsoft.com/office/drawing/2014/main" id="{3E4A1AFF-5EB0-5C4B-93C7-DF3AA87FFA1B}"/>
              </a:ext>
            </a:extLst>
          </p:cNvPr>
          <p:cNvSpPr txBox="1">
            <a:spLocks/>
          </p:cNvSpPr>
          <p:nvPr/>
        </p:nvSpPr>
        <p:spPr>
          <a:xfrm>
            <a:off x="710881" y="1646133"/>
            <a:ext cx="10749598" cy="4219575"/>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0" fontAlgn="base" hangingPunct="0">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zh-CN" altLang="en-US" dirty="0"/>
              <a:t>其实除了手动定义以外，我们在</a:t>
            </a:r>
            <a:r>
              <a:rPr lang="en-US" altLang="zh-CN" dirty="0" err="1"/>
              <a:t>PyCharm</a:t>
            </a:r>
            <a:r>
              <a:rPr lang="zh-CN" altLang="en-US" dirty="0"/>
              <a:t>中也可以直接使用</a:t>
            </a:r>
            <a:r>
              <a:rPr lang="en-US" altLang="zh-CN" dirty="0"/>
              <a:t>`Ctrl + /`</a:t>
            </a:r>
            <a:r>
              <a:rPr lang="zh-CN" altLang="en-US" dirty="0"/>
              <a:t>来快速生成代码注释。</a:t>
            </a:r>
            <a:endParaRPr lang="en-US" altLang="zh-CN" dirty="0" smtClean="0"/>
          </a:p>
        </p:txBody>
      </p:sp>
      <p:sp>
        <p:nvSpPr>
          <p:cNvPr id="5"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a:xfrm>
            <a:off x="710880" y="940081"/>
            <a:ext cx="10749599" cy="517190"/>
          </a:xfrm>
        </p:spPr>
        <p:txBody>
          <a:bodyPr/>
          <a:lstStyle/>
          <a:p>
            <a:r>
              <a:rPr kumimoji="1" lang="en-US" altLang="zh-CN" dirty="0" smtClean="0"/>
              <a:t>3</a:t>
            </a:r>
            <a:r>
              <a:rPr kumimoji="1" lang="zh-CN" altLang="en-US" dirty="0" smtClean="0"/>
              <a:t>、</a:t>
            </a:r>
            <a:r>
              <a:rPr lang="en-US" altLang="zh-CN" b="0" dirty="0" err="1" smtClean="0"/>
              <a:t>PyCharm</a:t>
            </a:r>
            <a:r>
              <a:rPr lang="zh-CN" altLang="en-US" b="0" dirty="0" smtClean="0"/>
              <a:t>注释快捷键</a:t>
            </a:r>
            <a:endParaRPr kumimoji="1" lang="zh-CN" altLang="en-US" dirty="0"/>
          </a:p>
        </p:txBody>
      </p:sp>
    </p:spTree>
    <p:extLst>
      <p:ext uri="{BB962C8B-B14F-4D97-AF65-F5344CB8AC3E}">
        <p14:creationId xmlns:p14="http://schemas.microsoft.com/office/powerpoint/2010/main" val="663021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DC7A42-DEB9-4846-9885-EF1F65B29AB4}"/>
              </a:ext>
            </a:extLst>
          </p:cNvPr>
          <p:cNvSpPr>
            <a:spLocks noGrp="1"/>
          </p:cNvSpPr>
          <p:nvPr>
            <p:ph type="title"/>
          </p:nvPr>
        </p:nvSpPr>
        <p:spPr/>
        <p:txBody>
          <a:bodyPr/>
          <a:lstStyle/>
          <a:p>
            <a:r>
              <a:rPr kumimoji="1" lang="en-US" altLang="zh-CN" dirty="0" smtClean="0"/>
              <a:t>Python</a:t>
            </a:r>
            <a:r>
              <a:rPr kumimoji="1" lang="zh-CN" altLang="en-US" dirty="0" smtClean="0"/>
              <a:t>概述</a:t>
            </a:r>
            <a:endParaRPr kumimoji="1" lang="zh-CN" altLang="en-US" dirty="0"/>
          </a:p>
        </p:txBody>
      </p:sp>
      <p:sp>
        <p:nvSpPr>
          <p:cNvPr id="3" name="文本占位符 2">
            <a:extLst>
              <a:ext uri="{FF2B5EF4-FFF2-40B4-BE49-F238E27FC236}">
                <a16:creationId xmlns=""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3162332D-6E1B-9948-9FF1-126B7A80F88E}"/>
              </a:ext>
            </a:extLst>
          </p:cNvPr>
          <p:cNvSpPr>
            <a:spLocks noGrp="1"/>
          </p:cNvSpPr>
          <p:nvPr>
            <p:ph type="title"/>
          </p:nvPr>
        </p:nvSpPr>
        <p:spPr/>
        <p:txBody>
          <a:bodyPr/>
          <a:lstStyle/>
          <a:p>
            <a:r>
              <a:rPr lang="zh-CN" altLang="en-US" dirty="0" smtClean="0"/>
              <a:t>上午练习题</a:t>
            </a:r>
            <a:endParaRPr lang="zh-CN" altLang="en-US" dirty="0"/>
          </a:p>
        </p:txBody>
      </p:sp>
      <p:sp>
        <p:nvSpPr>
          <p:cNvPr id="6" name="文本占位符 5">
            <a:extLst>
              <a:ext uri="{FF2B5EF4-FFF2-40B4-BE49-F238E27FC236}">
                <a16:creationId xmlns="" xmlns:a16="http://schemas.microsoft.com/office/drawing/2014/main" id="{9968495A-3E7D-644A-9FE8-5D1024F23EB3}"/>
              </a:ext>
            </a:extLst>
          </p:cNvPr>
          <p:cNvSpPr>
            <a:spLocks noGrp="1"/>
          </p:cNvSpPr>
          <p:nvPr>
            <p:ph type="body" sz="quarter" idx="10"/>
          </p:nvPr>
        </p:nvSpPr>
        <p:spPr/>
        <p:txBody>
          <a:bodyPr/>
          <a:lstStyle/>
          <a:p>
            <a:r>
              <a:rPr lang="en-US" altLang="zh-CN" dirty="0" smtClean="0"/>
              <a:t>Python</a:t>
            </a:r>
            <a:r>
              <a:rPr lang="zh-CN" altLang="en-US" dirty="0" smtClean="0"/>
              <a:t>环境搭建练习题</a:t>
            </a:r>
            <a:endParaRPr lang="zh-CN" altLang="en-US" dirty="0"/>
          </a:p>
        </p:txBody>
      </p:sp>
      <p:sp>
        <p:nvSpPr>
          <p:cNvPr id="7" name="文本占位符 6">
            <a:extLst>
              <a:ext uri="{FF2B5EF4-FFF2-40B4-BE49-F238E27FC236}">
                <a16:creationId xmlns="" xmlns:a16="http://schemas.microsoft.com/office/drawing/2014/main" id="{8AB3EF58-A97F-D44C-8815-7D77AAB0C729}"/>
              </a:ext>
            </a:extLst>
          </p:cNvPr>
          <p:cNvSpPr>
            <a:spLocks noGrp="1"/>
          </p:cNvSpPr>
          <p:nvPr>
            <p:ph type="body" sz="quarter" idx="11"/>
          </p:nvPr>
        </p:nvSpPr>
        <p:spPr/>
        <p:txBody>
          <a:bodyPr/>
          <a:lstStyle/>
          <a:p>
            <a:r>
              <a:rPr lang="zh-CN" altLang="en-US" dirty="0" smtClean="0">
                <a:latin typeface="Alibaba PuHuiTi R" pitchFamily="18" charset="-122"/>
                <a:ea typeface="Alibaba PuHuiTi R" pitchFamily="18" charset="-122"/>
                <a:cs typeface="Alibaba PuHuiTi R" pitchFamily="18" charset="-122"/>
              </a:rPr>
              <a:t>练习题</a:t>
            </a:r>
            <a:r>
              <a:rPr lang="en-US" altLang="zh-CN" dirty="0" smtClean="0">
                <a:latin typeface="Alibaba PuHuiTi R" pitchFamily="18" charset="-122"/>
                <a:ea typeface="Alibaba PuHuiTi R" pitchFamily="18" charset="-122"/>
                <a:cs typeface="Alibaba PuHuiTi R" pitchFamily="18" charset="-122"/>
              </a:rPr>
              <a:t>1</a:t>
            </a:r>
            <a:r>
              <a:rPr lang="zh-CN" altLang="en-US" dirty="0" smtClean="0">
                <a:latin typeface="Alibaba PuHuiTi R" pitchFamily="18" charset="-122"/>
                <a:ea typeface="Alibaba PuHuiTi R" pitchFamily="18" charset="-122"/>
                <a:cs typeface="Alibaba PuHuiTi R" pitchFamily="18" charset="-122"/>
              </a:rPr>
              <a:t>：描述一下为什么要学习</a:t>
            </a:r>
            <a:r>
              <a:rPr lang="en-US" altLang="zh-CN" smtClean="0">
                <a:latin typeface="Alibaba PuHuiTi R" pitchFamily="18" charset="-122"/>
                <a:ea typeface="Alibaba PuHuiTi R" pitchFamily="18" charset="-122"/>
                <a:cs typeface="Alibaba PuHuiTi R" pitchFamily="18" charset="-122"/>
              </a:rPr>
              <a:t>Python</a:t>
            </a:r>
            <a:endParaRPr lang="en-US" altLang="zh-CN" dirty="0" smtClean="0">
              <a:latin typeface="Alibaba PuHuiTi R" pitchFamily="18" charset="-122"/>
              <a:ea typeface="Alibaba PuHuiTi R" pitchFamily="18" charset="-122"/>
              <a:cs typeface="Alibaba PuHuiTi R" pitchFamily="18" charset="-122"/>
            </a:endParaRPr>
          </a:p>
          <a:p>
            <a:r>
              <a:rPr lang="zh-CN" altLang="en-US" dirty="0" smtClean="0">
                <a:ea typeface="Alibaba PuHuiTi R" pitchFamily="18" charset="-122"/>
              </a:rPr>
              <a:t>练习题</a:t>
            </a:r>
            <a:r>
              <a:rPr lang="en-US" altLang="zh-CN" dirty="0" smtClean="0">
                <a:ea typeface="Alibaba PuHuiTi R" pitchFamily="18" charset="-122"/>
              </a:rPr>
              <a:t>2</a:t>
            </a:r>
            <a:r>
              <a:rPr lang="zh-CN" altLang="en-US" dirty="0" smtClean="0">
                <a:ea typeface="Alibaba PuHuiTi R" pitchFamily="18" charset="-122"/>
              </a:rPr>
              <a:t>：描述</a:t>
            </a:r>
            <a:r>
              <a:rPr lang="en-US" altLang="zh-CN" dirty="0" smtClean="0">
                <a:ea typeface="Alibaba PuHuiTi R" pitchFamily="18" charset="-122"/>
              </a:rPr>
              <a:t>Python</a:t>
            </a:r>
            <a:r>
              <a:rPr lang="zh-CN" altLang="en-US" dirty="0" smtClean="0">
                <a:ea typeface="Alibaba PuHuiTi R" pitchFamily="18" charset="-122"/>
              </a:rPr>
              <a:t>解析器的作用以及在</a:t>
            </a:r>
            <a:r>
              <a:rPr lang="en-US" altLang="zh-CN" dirty="0" smtClean="0">
                <a:ea typeface="Alibaba PuHuiTi R" pitchFamily="18" charset="-122"/>
              </a:rPr>
              <a:t>Windows</a:t>
            </a:r>
            <a:r>
              <a:rPr lang="zh-CN" altLang="en-US" dirty="0" smtClean="0">
                <a:ea typeface="Alibaba PuHuiTi R" pitchFamily="18" charset="-122"/>
              </a:rPr>
              <a:t>操作系统中安装</a:t>
            </a:r>
            <a:r>
              <a:rPr lang="en-US" altLang="zh-CN" dirty="0" smtClean="0">
                <a:ea typeface="Alibaba PuHuiTi R" pitchFamily="18" charset="-122"/>
              </a:rPr>
              <a:t>Python3.7</a:t>
            </a:r>
            <a:r>
              <a:rPr lang="zh-CN" altLang="en-US" dirty="0" smtClean="0">
                <a:ea typeface="Alibaba PuHuiTi R" pitchFamily="18" charset="-122"/>
              </a:rPr>
              <a:t>解析器</a:t>
            </a:r>
            <a:endParaRPr lang="en-US" altLang="zh-CN" dirty="0" smtClean="0">
              <a:ea typeface="Alibaba PuHuiTi R" pitchFamily="18" charset="-122"/>
            </a:endParaRPr>
          </a:p>
          <a:p>
            <a:r>
              <a:rPr lang="zh-CN" altLang="en-US" dirty="0" smtClean="0">
                <a:ea typeface="Alibaba PuHuiTi R" pitchFamily="18" charset="-122"/>
              </a:rPr>
              <a:t>练习题</a:t>
            </a:r>
            <a:r>
              <a:rPr lang="en-US" altLang="zh-CN" dirty="0" smtClean="0">
                <a:ea typeface="Alibaba PuHuiTi R" pitchFamily="18" charset="-122"/>
              </a:rPr>
              <a:t>3</a:t>
            </a:r>
            <a:r>
              <a:rPr lang="zh-CN" altLang="en-US" dirty="0" smtClean="0">
                <a:ea typeface="Alibaba PuHuiTi R" pitchFamily="18" charset="-122"/>
              </a:rPr>
              <a:t>：在操作系统中完成</a:t>
            </a:r>
            <a:r>
              <a:rPr lang="en-US" altLang="zh-CN" dirty="0" err="1" smtClean="0">
                <a:ea typeface="Alibaba PuHuiTi R" pitchFamily="18" charset="-122"/>
              </a:rPr>
              <a:t>PyCharm</a:t>
            </a:r>
            <a:r>
              <a:rPr lang="zh-CN" altLang="en-US" dirty="0">
                <a:ea typeface="Alibaba PuHuiTi R" pitchFamily="18" charset="-122"/>
              </a:rPr>
              <a:t>社区</a:t>
            </a:r>
            <a:r>
              <a:rPr lang="zh-CN" altLang="en-US" dirty="0" smtClean="0">
                <a:ea typeface="Alibaba PuHuiTi R" pitchFamily="18" charset="-122"/>
              </a:rPr>
              <a:t>版开发工具安装并完成</a:t>
            </a:r>
            <a:r>
              <a:rPr lang="en-US" altLang="zh-CN" dirty="0" smtClean="0">
                <a:ea typeface="Alibaba PuHuiTi R" pitchFamily="18" charset="-122"/>
              </a:rPr>
              <a:t>Hello World</a:t>
            </a:r>
            <a:r>
              <a:rPr lang="zh-CN" altLang="en-US" dirty="0" smtClean="0">
                <a:ea typeface="Alibaba PuHuiTi R" pitchFamily="18" charset="-122"/>
              </a:rPr>
              <a:t>入门案例编写</a:t>
            </a:r>
            <a:endParaRPr lang="en-US" altLang="zh-CN" dirty="0" smtClean="0">
              <a:ea typeface="Alibaba PuHuiTi R" pitchFamily="18" charset="-122"/>
            </a:endParaRPr>
          </a:p>
          <a:p>
            <a:r>
              <a:rPr lang="zh-CN" altLang="en-US" dirty="0" smtClean="0">
                <a:ea typeface="Alibaba PuHuiTi R" pitchFamily="18" charset="-122"/>
              </a:rPr>
              <a:t>练习题</a:t>
            </a:r>
            <a:r>
              <a:rPr lang="en-US" altLang="zh-CN" dirty="0" smtClean="0">
                <a:ea typeface="Alibaba PuHuiTi R" pitchFamily="18" charset="-122"/>
              </a:rPr>
              <a:t>4</a:t>
            </a:r>
            <a:r>
              <a:rPr lang="zh-CN" altLang="en-US" dirty="0" smtClean="0">
                <a:ea typeface="Alibaba PuHuiTi R" pitchFamily="18" charset="-122"/>
              </a:rPr>
              <a:t>：完成</a:t>
            </a:r>
            <a:r>
              <a:rPr lang="en-US" altLang="zh-CN" dirty="0" smtClean="0">
                <a:ea typeface="Alibaba PuHuiTi R" pitchFamily="18" charset="-122"/>
              </a:rPr>
              <a:t>Python</a:t>
            </a:r>
            <a:r>
              <a:rPr lang="zh-CN" altLang="en-US" dirty="0" smtClean="0">
                <a:ea typeface="Alibaba PuHuiTi R" pitchFamily="18" charset="-122"/>
              </a:rPr>
              <a:t>注释案例编写</a:t>
            </a:r>
            <a:endParaRPr lang="en-US" altLang="zh-CN" dirty="0" smtClean="0">
              <a:ea typeface="Alibaba PuHuiTi R" pitchFamily="18" charset="-122"/>
            </a:endParaRPr>
          </a:p>
          <a:p>
            <a:r>
              <a:rPr lang="zh-CN" altLang="en-US" dirty="0" smtClean="0">
                <a:ea typeface="Alibaba PuHuiTi R" pitchFamily="18" charset="-122"/>
              </a:rPr>
              <a:t>需求：使用</a:t>
            </a:r>
            <a:r>
              <a:rPr lang="en-US" altLang="zh-CN" dirty="0" smtClean="0">
                <a:ea typeface="Alibaba PuHuiTi R" pitchFamily="18" charset="-122"/>
              </a:rPr>
              <a:t>Python</a:t>
            </a:r>
            <a:r>
              <a:rPr lang="zh-CN" altLang="en-US" dirty="0" smtClean="0">
                <a:ea typeface="Alibaba PuHuiTi R" pitchFamily="18" charset="-122"/>
              </a:rPr>
              <a:t>代码输出如下内容，并添加注释信息</a:t>
            </a:r>
            <a:endParaRPr lang="en-US" altLang="zh-CN" dirty="0" smtClean="0">
              <a:ea typeface="Alibaba PuHuiTi R" pitchFamily="18" charset="-122"/>
            </a:endParaRPr>
          </a:p>
          <a:p>
            <a:r>
              <a:rPr lang="en-US" altLang="zh-CN" dirty="0" smtClean="0">
                <a:ea typeface="Alibaba PuHuiTi R" pitchFamily="18" charset="-122"/>
              </a:rPr>
              <a:t>------- </a:t>
            </a:r>
            <a:r>
              <a:rPr lang="zh-CN" altLang="en-US" dirty="0" smtClean="0">
                <a:ea typeface="Alibaba PuHuiTi R" pitchFamily="18" charset="-122"/>
              </a:rPr>
              <a:t>添加注释 </a:t>
            </a:r>
            <a:r>
              <a:rPr lang="en-US" altLang="zh-CN" dirty="0" smtClean="0">
                <a:ea typeface="Alibaba PuHuiTi R" pitchFamily="18" charset="-122"/>
              </a:rPr>
              <a:t>-------</a:t>
            </a:r>
          </a:p>
          <a:p>
            <a:r>
              <a:rPr lang="en-US" altLang="zh-CN" dirty="0" smtClean="0">
                <a:ea typeface="Alibaba PuHuiTi R" pitchFamily="18" charset="-122"/>
              </a:rPr>
              <a:t>Hi</a:t>
            </a:r>
            <a:r>
              <a:rPr lang="zh-CN" altLang="en-US" dirty="0" smtClean="0">
                <a:ea typeface="Alibaba PuHuiTi R" pitchFamily="18" charset="-122"/>
              </a:rPr>
              <a:t>，大家好</a:t>
            </a:r>
            <a:endParaRPr lang="en-US" altLang="zh-CN" dirty="0" smtClean="0">
              <a:ea typeface="Alibaba PuHuiTi R" pitchFamily="18" charset="-122"/>
            </a:endParaRPr>
          </a:p>
          <a:p>
            <a:r>
              <a:rPr lang="zh-CN" altLang="en-US" dirty="0" smtClean="0">
                <a:ea typeface="Alibaba PuHuiTi R" pitchFamily="18" charset="-122"/>
              </a:rPr>
              <a:t>我是黑马的小伙伴</a:t>
            </a:r>
            <a:endParaRPr lang="en-US" altLang="zh-CN" dirty="0" smtClean="0">
              <a:ea typeface="Alibaba PuHuiTi R" pitchFamily="18" charset="-122"/>
            </a:endParaRPr>
          </a:p>
          <a:p>
            <a:r>
              <a:rPr lang="zh-CN" altLang="en-US" dirty="0" smtClean="0">
                <a:ea typeface="Alibaba PuHuiTi R" pitchFamily="18" charset="-122"/>
              </a:rPr>
              <a:t>从今天开始，我们一起学习</a:t>
            </a:r>
            <a:r>
              <a:rPr lang="en-US" altLang="zh-CN" dirty="0" smtClean="0">
                <a:ea typeface="Alibaba PuHuiTi R" pitchFamily="18" charset="-122"/>
              </a:rPr>
              <a:t>Python</a:t>
            </a:r>
            <a:r>
              <a:rPr lang="zh-CN" altLang="en-US" dirty="0" smtClean="0">
                <a:ea typeface="Alibaba PuHuiTi R" pitchFamily="18" charset="-122"/>
              </a:rPr>
              <a:t>！</a:t>
            </a:r>
            <a:endParaRPr lang="en-US" altLang="zh-CN" dirty="0" smtClean="0">
              <a:ea typeface="Alibaba PuHuiTi R" pitchFamily="18" charset="-122"/>
            </a:endParaRPr>
          </a:p>
        </p:txBody>
      </p:sp>
    </p:spTree>
    <p:extLst>
      <p:ext uri="{BB962C8B-B14F-4D97-AF65-F5344CB8AC3E}">
        <p14:creationId xmlns:p14="http://schemas.microsoft.com/office/powerpoint/2010/main" val="28330458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DC7A42-DEB9-4846-9885-EF1F65B29AB4}"/>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3" name="文本占位符 2">
            <a:extLst>
              <a:ext uri="{FF2B5EF4-FFF2-40B4-BE49-F238E27FC236}">
                <a16:creationId xmlns="" xmlns:a16="http://schemas.microsoft.com/office/drawing/2014/main" id="{DC0D98B5-82FB-804B-8565-7E31DD4B40B6}"/>
              </a:ext>
            </a:extLst>
          </p:cNvPr>
          <p:cNvSpPr>
            <a:spLocks noGrp="1"/>
          </p:cNvSpPr>
          <p:nvPr>
            <p:ph type="body" sz="quarter" idx="10"/>
          </p:nvPr>
        </p:nvSpPr>
        <p:spPr/>
        <p:txBody>
          <a:bodyPr/>
          <a:lstStyle/>
          <a:p>
            <a:r>
              <a:rPr kumimoji="1" lang="en-US" altLang="zh-CN" dirty="0" smtClean="0"/>
              <a:t>05</a:t>
            </a:r>
            <a:endParaRPr kumimoji="1" lang="zh-CN" altLang="en-US" dirty="0"/>
          </a:p>
        </p:txBody>
      </p:sp>
    </p:spTree>
    <p:extLst>
      <p:ext uri="{BB962C8B-B14F-4D97-AF65-F5344CB8AC3E}">
        <p14:creationId xmlns:p14="http://schemas.microsoft.com/office/powerpoint/2010/main" val="5166333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zh-CN" altLang="en-US" dirty="0" smtClean="0"/>
              <a:t>可乐与牛奶交换案例</a:t>
            </a:r>
            <a:endParaRPr kumimoji="1" lang="zh-CN" altLang="en-US" dirty="0"/>
          </a:p>
        </p:txBody>
      </p:sp>
      <p:pic>
        <p:nvPicPr>
          <p:cNvPr id="9" name="图片 8"/>
          <p:cNvPicPr>
            <a:picLocks noChangeAspect="1"/>
          </p:cNvPicPr>
          <p:nvPr/>
        </p:nvPicPr>
        <p:blipFill>
          <a:blip r:embed="rId3"/>
          <a:stretch>
            <a:fillRect/>
          </a:stretch>
        </p:blipFill>
        <p:spPr>
          <a:xfrm>
            <a:off x="781406" y="1635973"/>
            <a:ext cx="10436492" cy="4640982"/>
          </a:xfrm>
          <a:prstGeom prst="rect">
            <a:avLst/>
          </a:prstGeom>
        </p:spPr>
      </p:pic>
    </p:spTree>
    <p:extLst>
      <p:ext uri="{BB962C8B-B14F-4D97-AF65-F5344CB8AC3E}">
        <p14:creationId xmlns:p14="http://schemas.microsoft.com/office/powerpoint/2010/main" val="4425388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kumimoji="1" lang="zh-CN" altLang="en-US" dirty="0"/>
              <a:t>什么是量？量是程序运行中的最小单元</a:t>
            </a:r>
            <a:r>
              <a:rPr kumimoji="1" lang="zh-CN" altLang="en-US" dirty="0" smtClean="0"/>
              <a:t>。</a:t>
            </a:r>
            <a:endParaRPr kumimoji="1" lang="en-US" altLang="zh-CN" dirty="0" smtClean="0"/>
          </a:p>
          <a:p>
            <a:pPr marL="0" indent="0">
              <a:buNone/>
            </a:pPr>
            <a:r>
              <a:rPr kumimoji="1" lang="zh-CN" altLang="en-US" dirty="0" smtClean="0"/>
              <a:t>那什么是变量呢？</a:t>
            </a:r>
            <a:endParaRPr kumimoji="1" lang="en-US" altLang="zh-CN" dirty="0" smtClean="0"/>
          </a:p>
          <a:p>
            <a:pPr marL="0" indent="0">
              <a:buNone/>
            </a:pPr>
            <a:endParaRPr kumimoji="1" lang="en-US" altLang="zh-CN" dirty="0" smtClean="0"/>
          </a:p>
          <a:p>
            <a:pPr marL="0" indent="0">
              <a:buNone/>
            </a:pPr>
            <a:r>
              <a:rPr kumimoji="1" lang="zh-CN" altLang="en-US" dirty="0"/>
              <a:t>三句</a:t>
            </a:r>
            <a:r>
              <a:rPr kumimoji="1" lang="zh-CN" altLang="en-US" dirty="0" smtClean="0"/>
              <a:t>话：</a:t>
            </a:r>
            <a:endParaRPr kumimoji="1" lang="en-US" altLang="zh-CN" dirty="0" smtClean="0"/>
          </a:p>
          <a:p>
            <a:pPr marL="0" indent="0">
              <a:buNone/>
            </a:pPr>
            <a:r>
              <a:rPr kumimoji="1" lang="zh-CN" altLang="en-US" dirty="0"/>
              <a:t>① 变量是存储数据的</a:t>
            </a:r>
            <a:r>
              <a:rPr kumimoji="1" lang="zh-CN" altLang="en-US" dirty="0" smtClean="0"/>
              <a:t>容器</a:t>
            </a:r>
            <a:endParaRPr kumimoji="1" lang="en-US" altLang="zh-CN" dirty="0" smtClean="0"/>
          </a:p>
          <a:p>
            <a:pPr marL="0" indent="0">
              <a:buNone/>
            </a:pPr>
            <a:r>
              <a:rPr kumimoji="1" lang="zh-CN" altLang="en-US" dirty="0"/>
              <a:t>② 变量在程序运行过程中是可以发生改变的</a:t>
            </a:r>
            <a:r>
              <a:rPr kumimoji="1" lang="zh-CN" altLang="en-US" dirty="0" smtClean="0"/>
              <a:t>量</a:t>
            </a:r>
            <a:endParaRPr kumimoji="1" lang="en-US" altLang="zh-CN" dirty="0" smtClean="0"/>
          </a:p>
          <a:p>
            <a:pPr marL="0" indent="0">
              <a:buNone/>
            </a:pPr>
            <a:r>
              <a:rPr kumimoji="1" lang="zh-CN" altLang="en-US" dirty="0"/>
              <a:t>③ 变量存储的数据是临时的</a:t>
            </a: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1</a:t>
            </a:r>
            <a:r>
              <a:rPr kumimoji="1" lang="zh-CN" altLang="en-US" dirty="0" smtClean="0"/>
              <a:t>、引入变量</a:t>
            </a:r>
            <a:endParaRPr kumimoji="1" lang="zh-CN" altLang="en-US" dirty="0"/>
          </a:p>
        </p:txBody>
      </p:sp>
    </p:spTree>
    <p:extLst>
      <p:ext uri="{BB962C8B-B14F-4D97-AF65-F5344CB8AC3E}">
        <p14:creationId xmlns:p14="http://schemas.microsoft.com/office/powerpoint/2010/main" val="24752154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一张图来告诉你在程序设计中变量的用途</a:t>
            </a:r>
            <a:r>
              <a:rPr kumimoji="1" lang="zh-CN" altLang="en-US" dirty="0" smtClean="0"/>
              <a:t>：</a:t>
            </a: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smtClean="0"/>
          </a:p>
          <a:p>
            <a:pPr marL="0" indent="0">
              <a:buNone/>
            </a:pPr>
            <a:r>
              <a:rPr kumimoji="1" lang="zh-CN" altLang="en-US" dirty="0"/>
              <a:t>我们在互联网中经常会看到这样的文本框，需要输入用户名还有密码。但是用户名和密码大多数都是存储在最后侧的数据库中的，就像我们的</a:t>
            </a:r>
            <a:r>
              <a:rPr kumimoji="1" lang="en-US" altLang="zh-CN" dirty="0"/>
              <a:t>QQ</a:t>
            </a:r>
            <a:r>
              <a:rPr kumimoji="1" lang="zh-CN" altLang="en-US" dirty="0"/>
              <a:t>账号、微信账号等等。但是想要判断我们输入的账号信息是否与数据中的相匹配就需要通过</a:t>
            </a:r>
            <a:r>
              <a:rPr kumimoji="1" lang="en-US" altLang="zh-CN" dirty="0"/>
              <a:t>Python</a:t>
            </a:r>
            <a:r>
              <a:rPr kumimoji="1" lang="zh-CN" altLang="en-US" dirty="0"/>
              <a:t>程序来实现了。那</a:t>
            </a:r>
            <a:r>
              <a:rPr kumimoji="1" lang="en-US" altLang="zh-CN" dirty="0"/>
              <a:t>Python</a:t>
            </a:r>
            <a:r>
              <a:rPr kumimoji="1" lang="zh-CN" altLang="en-US" dirty="0"/>
              <a:t>程序是如何来临时存储我们的账号密码信息呢</a:t>
            </a:r>
            <a:r>
              <a:rPr kumimoji="1" lang="zh-CN" altLang="en-US" dirty="0" smtClean="0"/>
              <a:t>？</a:t>
            </a:r>
            <a:endParaRPr kumimoji="1" lang="en-US" altLang="zh-CN" dirty="0" smtClean="0"/>
          </a:p>
          <a:p>
            <a:pPr marL="0" indent="0">
              <a:buNone/>
            </a:pPr>
            <a:r>
              <a:rPr kumimoji="1" lang="zh-CN" altLang="en-US" dirty="0" smtClean="0">
                <a:solidFill>
                  <a:srgbClr val="AD2B26"/>
                </a:solidFill>
              </a:rPr>
              <a:t>答</a:t>
            </a:r>
            <a:r>
              <a:rPr kumimoji="1" lang="zh-CN" altLang="en-US" dirty="0">
                <a:solidFill>
                  <a:srgbClr val="AD2B26"/>
                </a:solidFill>
              </a:rPr>
              <a:t>：通过变量来实现存储以方便后续操作，这样，大家就知道为什么我们需要变量了吧。</a:t>
            </a:r>
            <a:endParaRPr kumimoji="1" lang="en-US" altLang="zh-CN" dirty="0">
              <a:solidFill>
                <a:srgbClr val="AD2B2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2</a:t>
            </a:r>
            <a:r>
              <a:rPr kumimoji="1" lang="zh-CN" altLang="en-US" dirty="0" smtClean="0"/>
              <a:t>、变量的作用</a:t>
            </a:r>
            <a:endParaRPr kumimoji="1" lang="zh-CN" altLang="en-US" dirty="0"/>
          </a:p>
        </p:txBody>
      </p:sp>
      <p:pic>
        <p:nvPicPr>
          <p:cNvPr id="5" name="图片 4"/>
          <p:cNvPicPr>
            <a:picLocks noChangeAspect="1"/>
          </p:cNvPicPr>
          <p:nvPr/>
        </p:nvPicPr>
        <p:blipFill>
          <a:blip r:embed="rId2"/>
          <a:stretch>
            <a:fillRect/>
          </a:stretch>
        </p:blipFill>
        <p:spPr>
          <a:xfrm>
            <a:off x="710880" y="2008390"/>
            <a:ext cx="6943685" cy="3068268"/>
          </a:xfrm>
          <a:prstGeom prst="rect">
            <a:avLst/>
          </a:prstGeom>
        </p:spPr>
      </p:pic>
    </p:spTree>
    <p:extLst>
      <p:ext uri="{BB962C8B-B14F-4D97-AF65-F5344CB8AC3E}">
        <p14:creationId xmlns:p14="http://schemas.microsoft.com/office/powerpoint/2010/main" val="28394026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基本语法：</a:t>
            </a: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3</a:t>
            </a:r>
            <a:r>
              <a:rPr kumimoji="1" lang="zh-CN" altLang="en-US" dirty="0" smtClean="0"/>
              <a:t>、变量的定义</a:t>
            </a:r>
            <a:endParaRPr kumimoji="1" lang="zh-CN" altLang="en-US" dirty="0"/>
          </a:p>
        </p:txBody>
      </p:sp>
      <p:sp>
        <p:nvSpPr>
          <p:cNvPr id="6" name="TextBox 3">
            <a:extLst>
              <a:ext uri="{FF2B5EF4-FFF2-40B4-BE49-F238E27FC236}">
                <a16:creationId xmlns="" xmlns:a16="http://schemas.microsoft.com/office/drawing/2014/main" id="{0C998B78-AB18-3C47-A1C7-25AE9A3A40B0}"/>
              </a:ext>
            </a:extLst>
          </p:cNvPr>
          <p:cNvSpPr txBox="1"/>
          <p:nvPr/>
        </p:nvSpPr>
        <p:spPr>
          <a:xfrm>
            <a:off x="790319" y="2417375"/>
            <a:ext cx="5770944" cy="380938"/>
          </a:xfrm>
          <a:prstGeom prst="rect">
            <a:avLst/>
          </a:prstGeom>
          <a:solidFill>
            <a:srgbClr val="FFFFE4"/>
          </a:solidFill>
          <a:ln w="3175">
            <a:solidFill>
              <a:srgbClr val="919191"/>
            </a:solidFill>
          </a:ln>
        </p:spPr>
        <p:txBody>
          <a:bodyPr wrap="square">
            <a:spAutoFit/>
          </a:bodyPr>
          <a:lstStyle/>
          <a:p>
            <a:pPr>
              <a:lnSpc>
                <a:spcPct val="150000"/>
              </a:lnSpc>
              <a:defRPr/>
            </a:pPr>
            <a:r>
              <a:rPr lang="zh-CN" altLang="en-US" sz="1400" dirty="0" smtClean="0">
                <a:solidFill>
                  <a:srgbClr val="0033B3"/>
                </a:solidFill>
                <a:latin typeface="Alibaba PuHuiTi R" pitchFamily="18" charset="-122"/>
                <a:ea typeface="Alibaba PuHuiTi R" pitchFamily="18" charset="-122"/>
                <a:cs typeface="Alibaba PuHuiTi R" pitchFamily="18" charset="-122"/>
              </a:rPr>
              <a:t>变量名 </a:t>
            </a:r>
            <a:r>
              <a:rPr lang="en-US" altLang="zh-CN" sz="1400" dirty="0" smtClean="0">
                <a:solidFill>
                  <a:srgbClr val="0033B3"/>
                </a:solidFill>
                <a:latin typeface="Alibaba PuHuiTi R" pitchFamily="18" charset="-122"/>
                <a:ea typeface="Alibaba PuHuiTi R" pitchFamily="18" charset="-122"/>
                <a:cs typeface="Alibaba PuHuiTi R" pitchFamily="18" charset="-122"/>
              </a:rPr>
              <a:t>= </a:t>
            </a:r>
            <a:r>
              <a:rPr lang="zh-CN" altLang="en-US" sz="1400" dirty="0" smtClean="0">
                <a:solidFill>
                  <a:srgbClr val="0033B3"/>
                </a:solidFill>
                <a:latin typeface="Alibaba PuHuiTi R" pitchFamily="18" charset="-122"/>
                <a:ea typeface="Alibaba PuHuiTi R" pitchFamily="18" charset="-122"/>
                <a:cs typeface="Alibaba PuHuiTi R" pitchFamily="18" charset="-122"/>
              </a:rPr>
              <a:t>变量的值</a:t>
            </a:r>
            <a:endParaRPr lang="zh-CN" altLang="zh-CN" sz="2400" dirty="0">
              <a:latin typeface="Alibaba PuHuiTi R" pitchFamily="18" charset="-122"/>
              <a:ea typeface="Alibaba PuHuiTi R" pitchFamily="18" charset="-122"/>
              <a:cs typeface="Alibaba PuHuiTi R" pitchFamily="18" charset="-122"/>
            </a:endParaRPr>
          </a:p>
        </p:txBody>
      </p:sp>
      <p:sp>
        <p:nvSpPr>
          <p:cNvPr id="7" name="三角形 9">
            <a:extLst>
              <a:ext uri="{FF2B5EF4-FFF2-40B4-BE49-F238E27FC236}">
                <a16:creationId xmlns:a16="http://schemas.microsoft.com/office/drawing/2014/main" xmlns="" id="{6C3710E9-2588-F946-B755-060464DABD9F}"/>
              </a:ext>
            </a:extLst>
          </p:cNvPr>
          <p:cNvSpPr/>
          <p:nvPr/>
        </p:nvSpPr>
        <p:spPr>
          <a:xfrm rot="2651319">
            <a:off x="717495" y="36360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extBox 6">
            <a:extLst>
              <a:ext uri="{FF2B5EF4-FFF2-40B4-BE49-F238E27FC236}">
                <a16:creationId xmlns:a16="http://schemas.microsoft.com/office/drawing/2014/main" xmlns="" id="{34FCCE8B-9629-7E4B-B3A9-E87708BF9B85}"/>
              </a:ext>
            </a:extLst>
          </p:cNvPr>
          <p:cNvSpPr txBox="1"/>
          <p:nvPr/>
        </p:nvSpPr>
        <p:spPr>
          <a:xfrm>
            <a:off x="1085446" y="3689809"/>
            <a:ext cx="9773285" cy="380938"/>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dirty="0" smtClean="0">
                <a:solidFill>
                  <a:srgbClr val="AD2B26"/>
                </a:solidFill>
                <a:latin typeface="Alibaba PuHuiTi R" pitchFamily="18" charset="-122"/>
                <a:ea typeface="Alibaba PuHuiTi R" pitchFamily="18" charset="-122"/>
                <a:cs typeface="Alibaba PuHuiTi R" pitchFamily="18" charset="-122"/>
              </a:rPr>
              <a:t>=</a:t>
            </a:r>
            <a:r>
              <a:rPr lang="zh-CN" altLang="en-US" sz="1400" dirty="0" smtClean="0">
                <a:solidFill>
                  <a:srgbClr val="AD2B26"/>
                </a:solidFill>
                <a:latin typeface="Alibaba PuHuiTi R" pitchFamily="18" charset="-122"/>
                <a:ea typeface="Alibaba PuHuiTi R" pitchFamily="18" charset="-122"/>
                <a:cs typeface="Alibaba PuHuiTi R" pitchFamily="18" charset="-122"/>
              </a:rPr>
              <a:t>等号两边都要保留一个空格</a:t>
            </a:r>
            <a:r>
              <a:rPr lang="en-US" altLang="zh-CN" sz="1400" dirty="0">
                <a:solidFill>
                  <a:srgbClr val="AD2B26"/>
                </a:solidFill>
                <a:latin typeface="Alibaba PuHuiTi R" pitchFamily="18" charset="-122"/>
                <a:ea typeface="Alibaba PuHuiTi R" pitchFamily="18" charset="-122"/>
                <a:cs typeface="Alibaba PuHuiTi R" pitchFamily="18" charset="-122"/>
              </a:rPr>
              <a:t> </a:t>
            </a:r>
            <a:r>
              <a:rPr lang="zh-CN" altLang="en-US" sz="1400" dirty="0" smtClean="0">
                <a:solidFill>
                  <a:srgbClr val="AD2B26"/>
                </a:solidFill>
                <a:latin typeface="Alibaba PuHuiTi R" pitchFamily="18" charset="-122"/>
                <a:ea typeface="Alibaba PuHuiTi R" pitchFamily="18" charset="-122"/>
                <a:cs typeface="Alibaba PuHuiTi R" pitchFamily="18" charset="-122"/>
              </a:rPr>
              <a:t>！变量</a:t>
            </a:r>
            <a:r>
              <a:rPr lang="zh-CN" altLang="en-US" sz="1400" dirty="0">
                <a:solidFill>
                  <a:srgbClr val="AD2B26"/>
                </a:solidFill>
                <a:latin typeface="Alibaba PuHuiTi R" pitchFamily="18" charset="-122"/>
                <a:ea typeface="Alibaba PuHuiTi R" pitchFamily="18" charset="-122"/>
                <a:cs typeface="Alibaba PuHuiTi R" pitchFamily="18" charset="-122"/>
              </a:rPr>
              <a:t>名可以自定义，但是要满⾜</a:t>
            </a:r>
            <a:r>
              <a:rPr lang="en-US" altLang="zh-CN" sz="1400" dirty="0">
                <a:solidFill>
                  <a:srgbClr val="AD2B26"/>
                </a:solidFill>
                <a:latin typeface="Alibaba PuHuiTi R" pitchFamily="18" charset="-122"/>
                <a:ea typeface="Alibaba PuHuiTi R" pitchFamily="18" charset="-122"/>
                <a:cs typeface="Alibaba PuHuiTi R" pitchFamily="18" charset="-122"/>
              </a:rPr>
              <a:t>`</a:t>
            </a:r>
            <a:r>
              <a:rPr lang="zh-CN" altLang="en-US" sz="1400" dirty="0">
                <a:solidFill>
                  <a:srgbClr val="AD2B26"/>
                </a:solidFill>
                <a:latin typeface="Alibaba PuHuiTi R" pitchFamily="18" charset="-122"/>
                <a:ea typeface="Alibaba PuHuiTi R" pitchFamily="18" charset="-122"/>
                <a:cs typeface="Alibaba PuHuiTi R" pitchFamily="18" charset="-122"/>
              </a:rPr>
              <a:t>标识符</a:t>
            </a:r>
            <a:r>
              <a:rPr lang="en-US" altLang="zh-CN" sz="1400" dirty="0">
                <a:solidFill>
                  <a:srgbClr val="AD2B26"/>
                </a:solidFill>
                <a:latin typeface="Alibaba PuHuiTi R" pitchFamily="18" charset="-122"/>
                <a:ea typeface="Alibaba PuHuiTi R" pitchFamily="18" charset="-122"/>
                <a:cs typeface="Alibaba PuHuiTi R" pitchFamily="18" charset="-122"/>
              </a:rPr>
              <a:t>`</a:t>
            </a:r>
            <a:r>
              <a:rPr lang="zh-CN" altLang="en-US" sz="1400" dirty="0">
                <a:solidFill>
                  <a:srgbClr val="AD2B26"/>
                </a:solidFill>
                <a:latin typeface="Alibaba PuHuiTi R" pitchFamily="18" charset="-122"/>
                <a:ea typeface="Alibaba PuHuiTi R" pitchFamily="18" charset="-122"/>
                <a:cs typeface="Alibaba PuHuiTi R" pitchFamily="18" charset="-122"/>
              </a:rPr>
              <a:t>命名规则。</a:t>
            </a:r>
            <a:endParaRPr lang="en-US" altLang="zh-CN" sz="1400" dirty="0">
              <a:solidFill>
                <a:srgbClr val="262626"/>
              </a:solidFill>
              <a:latin typeface="Alibaba PuHuiTi R" pitchFamily="18" charset="-122"/>
              <a:ea typeface="Alibaba PuHuiTi R" pitchFamily="18" charset="-122"/>
              <a:cs typeface="Alibaba PuHuiTi R" pitchFamily="18" charset="-122"/>
            </a:endParaRPr>
          </a:p>
        </p:txBody>
      </p:sp>
      <p:sp>
        <p:nvSpPr>
          <p:cNvPr id="9" name="矩形 8">
            <a:extLst>
              <a:ext uri="{FF2B5EF4-FFF2-40B4-BE49-F238E27FC236}">
                <a16:creationId xmlns:a16="http://schemas.microsoft.com/office/drawing/2014/main" xmlns="" id="{E0A4F270-7F30-AE46-96EF-656D6943C707}"/>
              </a:ext>
            </a:extLst>
          </p:cNvPr>
          <p:cNvSpPr/>
          <p:nvPr/>
        </p:nvSpPr>
        <p:spPr>
          <a:xfrm>
            <a:off x="820969" y="3276588"/>
            <a:ext cx="10302240" cy="955040"/>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xmlns="" id="{ED3E04DF-C15D-7146-95A9-19AF703E9900}"/>
              </a:ext>
            </a:extLst>
          </p:cNvPr>
          <p:cNvSpPr/>
          <p:nvPr/>
        </p:nvSpPr>
        <p:spPr>
          <a:xfrm>
            <a:off x="710881" y="3351938"/>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注意事项</a:t>
            </a:r>
          </a:p>
        </p:txBody>
      </p:sp>
    </p:spTree>
    <p:extLst>
      <p:ext uri="{BB962C8B-B14F-4D97-AF65-F5344CB8AC3E}">
        <p14:creationId xmlns:p14="http://schemas.microsoft.com/office/powerpoint/2010/main" val="3045665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标识符命名规则是</a:t>
            </a:r>
            <a:r>
              <a:rPr kumimoji="1" lang="en-US" altLang="zh-CN" dirty="0"/>
              <a:t>Python</a:t>
            </a:r>
            <a:r>
              <a:rPr kumimoji="1" lang="zh-CN" altLang="en-US" dirty="0"/>
              <a:t>中定义变量名称时一种命名规范，具体如下</a:t>
            </a:r>
            <a:r>
              <a:rPr kumimoji="1" lang="zh-CN" altLang="en-US" dirty="0" smtClean="0"/>
              <a:t>：</a:t>
            </a:r>
            <a:endParaRPr kumimoji="1" lang="en-US" altLang="zh-CN" dirty="0" smtClean="0"/>
          </a:p>
          <a:p>
            <a:pPr marL="0" indent="0">
              <a:buNone/>
            </a:pPr>
            <a:r>
              <a:rPr kumimoji="1" lang="zh-CN" altLang="en-US" dirty="0" smtClean="0">
                <a:solidFill>
                  <a:srgbClr val="AD2B26"/>
                </a:solidFill>
              </a:rPr>
              <a:t>① </a:t>
            </a:r>
            <a:r>
              <a:rPr kumimoji="1" lang="zh-CN" altLang="en-US" dirty="0">
                <a:solidFill>
                  <a:srgbClr val="AD2B26"/>
                </a:solidFill>
              </a:rPr>
              <a:t>由数字、字母、下划线</a:t>
            </a:r>
            <a:r>
              <a:rPr kumimoji="1" lang="zh-CN" altLang="en-US" dirty="0" smtClean="0">
                <a:solidFill>
                  <a:srgbClr val="AD2B26"/>
                </a:solidFill>
              </a:rPr>
              <a:t>组成</a:t>
            </a:r>
            <a:endParaRPr kumimoji="1" lang="en-US" altLang="zh-CN" dirty="0" smtClean="0">
              <a:solidFill>
                <a:srgbClr val="AD2B26"/>
              </a:solidFill>
            </a:endParaRPr>
          </a:p>
          <a:p>
            <a:pPr marL="0" indent="0">
              <a:buNone/>
            </a:pPr>
            <a:r>
              <a:rPr kumimoji="1" lang="zh-CN" altLang="en-US" dirty="0" smtClean="0">
                <a:solidFill>
                  <a:srgbClr val="AD2B26"/>
                </a:solidFill>
              </a:rPr>
              <a:t>② </a:t>
            </a:r>
            <a:r>
              <a:rPr kumimoji="1" lang="zh-CN" altLang="en-US" dirty="0">
                <a:solidFill>
                  <a:srgbClr val="AD2B26"/>
                </a:solidFill>
              </a:rPr>
              <a:t>不能数字</a:t>
            </a:r>
            <a:r>
              <a:rPr kumimoji="1" lang="zh-CN" altLang="en-US" dirty="0" smtClean="0">
                <a:solidFill>
                  <a:srgbClr val="AD2B26"/>
                </a:solidFill>
              </a:rPr>
              <a:t>开头</a:t>
            </a:r>
            <a:endParaRPr kumimoji="1" lang="en-US" altLang="zh-CN" dirty="0" smtClean="0">
              <a:solidFill>
                <a:srgbClr val="AD2B26"/>
              </a:solidFill>
            </a:endParaRPr>
          </a:p>
          <a:p>
            <a:pPr marL="0" indent="0">
              <a:buNone/>
            </a:pPr>
            <a:r>
              <a:rPr kumimoji="1" lang="zh-CN" altLang="en-US" dirty="0" smtClean="0">
                <a:solidFill>
                  <a:srgbClr val="AD2B26"/>
                </a:solidFill>
              </a:rPr>
              <a:t>③ </a:t>
            </a:r>
            <a:r>
              <a:rPr kumimoji="1" lang="zh-CN" altLang="en-US" dirty="0">
                <a:solidFill>
                  <a:srgbClr val="AD2B26"/>
                </a:solidFill>
              </a:rPr>
              <a:t>严格区分⼤</a:t>
            </a:r>
            <a:r>
              <a:rPr kumimoji="1" lang="zh-CN" altLang="en-US" dirty="0" smtClean="0">
                <a:solidFill>
                  <a:srgbClr val="AD2B26"/>
                </a:solidFill>
              </a:rPr>
              <a:t>小写</a:t>
            </a:r>
            <a:endParaRPr kumimoji="1" lang="en-US" altLang="zh-CN" dirty="0" smtClean="0">
              <a:solidFill>
                <a:srgbClr val="AD2B26"/>
              </a:solidFill>
            </a:endParaRPr>
          </a:p>
          <a:p>
            <a:pPr marL="0" indent="0">
              <a:buNone/>
            </a:pPr>
            <a:r>
              <a:rPr kumimoji="1" lang="zh-CN" altLang="en-US" dirty="0" smtClean="0">
                <a:solidFill>
                  <a:srgbClr val="AD2B26"/>
                </a:solidFill>
              </a:rPr>
              <a:t>④ </a:t>
            </a:r>
            <a:r>
              <a:rPr kumimoji="1" lang="zh-CN" altLang="en-US" dirty="0">
                <a:solidFill>
                  <a:srgbClr val="AD2B26"/>
                </a:solidFill>
              </a:rPr>
              <a:t>不能使⽤内置关键字作为变量</a:t>
            </a:r>
            <a:r>
              <a:rPr kumimoji="1" lang="zh-CN" altLang="en-US" dirty="0" smtClean="0">
                <a:solidFill>
                  <a:srgbClr val="AD2B26"/>
                </a:solidFill>
              </a:rPr>
              <a:t>名称</a:t>
            </a:r>
            <a:endParaRPr kumimoji="1" lang="en-US" altLang="zh-CN" dirty="0">
              <a:solidFill>
                <a:srgbClr val="AD2B26"/>
              </a:solidFill>
            </a:endParaRPr>
          </a:p>
          <a:p>
            <a:pPr marL="0" indent="0">
              <a:buNone/>
            </a:pPr>
            <a:r>
              <a:rPr kumimoji="1" lang="en-US" altLang="zh-CN" dirty="0"/>
              <a:t>Python</a:t>
            </a:r>
            <a:r>
              <a:rPr kumimoji="1" lang="zh-CN" altLang="en-US" dirty="0"/>
              <a:t>内置关键字如下：</a:t>
            </a: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4</a:t>
            </a:r>
            <a:r>
              <a:rPr kumimoji="1" lang="zh-CN" altLang="en-US" dirty="0"/>
              <a:t>、标识符命名规则</a:t>
            </a:r>
          </a:p>
        </p:txBody>
      </p:sp>
      <p:pic>
        <p:nvPicPr>
          <p:cNvPr id="5" name="图片 4"/>
          <p:cNvPicPr>
            <a:picLocks noChangeAspect="1"/>
          </p:cNvPicPr>
          <p:nvPr/>
        </p:nvPicPr>
        <p:blipFill>
          <a:blip r:embed="rId2"/>
          <a:stretch>
            <a:fillRect/>
          </a:stretch>
        </p:blipFill>
        <p:spPr>
          <a:xfrm>
            <a:off x="710879" y="4212395"/>
            <a:ext cx="7763817" cy="2400508"/>
          </a:xfrm>
          <a:prstGeom prst="rect">
            <a:avLst/>
          </a:prstGeom>
        </p:spPr>
      </p:pic>
    </p:spTree>
    <p:extLst>
      <p:ext uri="{BB962C8B-B14F-4D97-AF65-F5344CB8AC3E}">
        <p14:creationId xmlns:p14="http://schemas.microsoft.com/office/powerpoint/2010/main" val="25022932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① 变量命名一定要做到见名知义</a:t>
            </a:r>
            <a:r>
              <a:rPr kumimoji="1" lang="zh-CN" altLang="en-US" dirty="0" smtClean="0"/>
              <a:t>。</a:t>
            </a:r>
            <a:endParaRPr kumimoji="1" lang="en-US" altLang="zh-CN" dirty="0" smtClean="0"/>
          </a:p>
          <a:p>
            <a:pPr marL="0" indent="0">
              <a:buNone/>
            </a:pPr>
            <a:r>
              <a:rPr kumimoji="1" lang="zh-CN" altLang="en-US" dirty="0" smtClean="0"/>
              <a:t>② </a:t>
            </a:r>
            <a:r>
              <a:rPr kumimoji="1" lang="zh-CN" altLang="en-US" dirty="0"/>
              <a:t>大驼峰：即每个单词首字母都大写，例如： </a:t>
            </a:r>
            <a:r>
              <a:rPr kumimoji="1" lang="en-US" altLang="zh-CN" dirty="0" err="1"/>
              <a:t>MyName</a:t>
            </a:r>
            <a:r>
              <a:rPr kumimoji="1" lang="en-US" altLang="zh-CN" dirty="0"/>
              <a:t> </a:t>
            </a:r>
            <a:r>
              <a:rPr kumimoji="1" lang="zh-CN" altLang="en-US" dirty="0" smtClean="0"/>
              <a:t>。</a:t>
            </a:r>
            <a:endParaRPr kumimoji="1" lang="en-US" altLang="zh-CN" dirty="0" smtClean="0"/>
          </a:p>
          <a:p>
            <a:pPr marL="0" indent="0">
              <a:buNone/>
            </a:pPr>
            <a:r>
              <a:rPr kumimoji="1" lang="zh-CN" altLang="en-US" dirty="0" smtClean="0"/>
              <a:t>③ </a:t>
            </a:r>
            <a:r>
              <a:rPr kumimoji="1" lang="zh-CN" altLang="en-US" dirty="0"/>
              <a:t>小驼峰：第二个（含）以后的单词首字母大写，例例如： </a:t>
            </a:r>
            <a:r>
              <a:rPr kumimoji="1" lang="en-US" altLang="zh-CN" dirty="0" err="1"/>
              <a:t>myName</a:t>
            </a:r>
            <a:r>
              <a:rPr kumimoji="1" lang="en-US" altLang="zh-CN" dirty="0"/>
              <a:t> </a:t>
            </a:r>
            <a:r>
              <a:rPr kumimoji="1" lang="zh-CN" altLang="en-US" dirty="0" smtClean="0"/>
              <a:t>。</a:t>
            </a:r>
            <a:endParaRPr kumimoji="1" lang="en-US" altLang="zh-CN" dirty="0" smtClean="0"/>
          </a:p>
          <a:p>
            <a:pPr marL="0" indent="0">
              <a:buNone/>
            </a:pPr>
            <a:r>
              <a:rPr kumimoji="1" lang="zh-CN" altLang="en-US" dirty="0" smtClean="0"/>
              <a:t>④ </a:t>
            </a:r>
            <a:r>
              <a:rPr kumimoji="1" lang="zh-CN" altLang="en-US" dirty="0"/>
              <a:t>下划线：例如： </a:t>
            </a:r>
            <a:r>
              <a:rPr kumimoji="1" lang="en-US" altLang="zh-CN" dirty="0" err="1"/>
              <a:t>my_name</a:t>
            </a:r>
            <a:r>
              <a:rPr kumimoji="1" lang="en-US" altLang="zh-CN" dirty="0"/>
              <a:t> </a:t>
            </a:r>
            <a:r>
              <a:rPr kumimoji="1" lang="zh-CN" altLang="en-US" dirty="0" smtClean="0"/>
              <a:t>。</a:t>
            </a: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5</a:t>
            </a:r>
            <a:r>
              <a:rPr kumimoji="1" lang="zh-CN" altLang="en-US" dirty="0" smtClean="0"/>
              <a:t>、</a:t>
            </a:r>
            <a:r>
              <a:rPr kumimoji="1" lang="zh-CN" altLang="en-US" dirty="0"/>
              <a:t>命名习惯</a:t>
            </a:r>
          </a:p>
        </p:txBody>
      </p:sp>
    </p:spTree>
    <p:extLst>
      <p:ext uri="{BB962C8B-B14F-4D97-AF65-F5344CB8AC3E}">
        <p14:creationId xmlns:p14="http://schemas.microsoft.com/office/powerpoint/2010/main" val="41668386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smtClean="0"/>
              <a:t>在</a:t>
            </a:r>
            <a:r>
              <a:rPr kumimoji="1" lang="en-US" altLang="zh-CN" dirty="0" smtClean="0"/>
              <a:t>Python</a:t>
            </a:r>
            <a:r>
              <a:rPr kumimoji="1" lang="zh-CN" altLang="en-US" dirty="0" smtClean="0"/>
              <a:t>中，变量必须要先定义后使用。</a:t>
            </a:r>
            <a:endParaRPr kumimoji="1" lang="en-US" altLang="zh-CN" dirty="0" smtClean="0"/>
          </a:p>
          <a:p>
            <a:pPr marL="0" indent="0">
              <a:buNone/>
            </a:pP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6</a:t>
            </a:r>
            <a:r>
              <a:rPr kumimoji="1" lang="zh-CN" altLang="en-US" dirty="0" smtClean="0"/>
              <a:t>、变量的使用</a:t>
            </a:r>
            <a:endParaRPr kumimoji="1" lang="zh-CN" altLang="en-US" dirty="0"/>
          </a:p>
        </p:txBody>
      </p:sp>
      <p:sp>
        <p:nvSpPr>
          <p:cNvPr id="5" name="TextBox 3">
            <a:extLst>
              <a:ext uri="{FF2B5EF4-FFF2-40B4-BE49-F238E27FC236}">
                <a16:creationId xmlns="" xmlns:a16="http://schemas.microsoft.com/office/drawing/2014/main" id="{0C998B78-AB18-3C47-A1C7-25AE9A3A40B0}"/>
              </a:ext>
            </a:extLst>
          </p:cNvPr>
          <p:cNvSpPr txBox="1"/>
          <p:nvPr/>
        </p:nvSpPr>
        <p:spPr>
          <a:xfrm>
            <a:off x="710879" y="2426801"/>
            <a:ext cx="10749599" cy="1477328"/>
          </a:xfrm>
          <a:prstGeom prst="rect">
            <a:avLst/>
          </a:prstGeom>
          <a:solidFill>
            <a:srgbClr val="FFFFE4"/>
          </a:solidFill>
          <a:ln w="3175">
            <a:solidFill>
              <a:srgbClr val="919191"/>
            </a:solidFill>
          </a:ln>
        </p:spPr>
        <p:txBody>
          <a:bodyPr wrap="square">
            <a:spAutoFit/>
          </a:bodyPr>
          <a:lstStyle/>
          <a:p>
            <a:r>
              <a:rPr kumimoji="1" lang="en-US" altLang="zh-CN" dirty="0" err="1">
                <a:ea typeface="Alibaba PuHuiTi B"/>
              </a:rPr>
              <a:t>my_name</a:t>
            </a:r>
            <a:r>
              <a:rPr kumimoji="1" lang="en-US" altLang="zh-CN" dirty="0">
                <a:ea typeface="Alibaba PuHuiTi B"/>
              </a:rPr>
              <a:t> = 'TOM'</a:t>
            </a:r>
          </a:p>
          <a:p>
            <a:r>
              <a:rPr kumimoji="1" lang="en-US" altLang="zh-CN" dirty="0">
                <a:ea typeface="Alibaba PuHuiTi B"/>
              </a:rPr>
              <a:t>print(</a:t>
            </a:r>
            <a:r>
              <a:rPr kumimoji="1" lang="en-US" altLang="zh-CN" dirty="0" err="1">
                <a:ea typeface="Alibaba PuHuiTi B"/>
              </a:rPr>
              <a:t>my_name</a:t>
            </a:r>
            <a:r>
              <a:rPr kumimoji="1" lang="en-US" altLang="zh-CN" dirty="0">
                <a:ea typeface="Alibaba PuHuiTi B"/>
              </a:rPr>
              <a:t>)</a:t>
            </a:r>
          </a:p>
          <a:p>
            <a:endParaRPr kumimoji="1" lang="en-US" altLang="zh-CN" dirty="0">
              <a:ea typeface="Alibaba PuHuiTi B"/>
            </a:endParaRPr>
          </a:p>
          <a:p>
            <a:r>
              <a:rPr kumimoji="1" lang="en-US" altLang="zh-CN" dirty="0" err="1">
                <a:ea typeface="Alibaba PuHuiTi B"/>
              </a:rPr>
              <a:t>schoolName</a:t>
            </a:r>
            <a:r>
              <a:rPr kumimoji="1" lang="en-US" altLang="zh-CN" dirty="0">
                <a:ea typeface="Alibaba PuHuiTi B"/>
              </a:rPr>
              <a:t> = </a:t>
            </a:r>
            <a:r>
              <a:rPr kumimoji="1" lang="en-US" altLang="zh-CN" dirty="0" smtClean="0">
                <a:ea typeface="Alibaba PuHuiTi B"/>
              </a:rPr>
              <a:t>‘</a:t>
            </a:r>
            <a:r>
              <a:rPr kumimoji="1" lang="zh-CN" altLang="en-US" dirty="0" smtClean="0">
                <a:ea typeface="Alibaba PuHuiTi B"/>
              </a:rPr>
              <a:t>黑马程序员</a:t>
            </a:r>
            <a:r>
              <a:rPr kumimoji="1" lang="en-US" altLang="zh-CN" dirty="0" smtClean="0">
                <a:ea typeface="Alibaba PuHuiTi B"/>
              </a:rPr>
              <a:t>'</a:t>
            </a:r>
            <a:endParaRPr kumimoji="1" lang="en-US" altLang="zh-CN" dirty="0">
              <a:ea typeface="Alibaba PuHuiTi B"/>
            </a:endParaRPr>
          </a:p>
          <a:p>
            <a:r>
              <a:rPr kumimoji="1" lang="en-US" altLang="zh-CN" dirty="0">
                <a:ea typeface="Alibaba PuHuiTi B"/>
              </a:rPr>
              <a:t>print(</a:t>
            </a:r>
            <a:r>
              <a:rPr kumimoji="1" lang="en-US" altLang="zh-CN" dirty="0" err="1">
                <a:ea typeface="Alibaba PuHuiTi B"/>
              </a:rPr>
              <a:t>schoolName</a:t>
            </a:r>
            <a:r>
              <a:rPr kumimoji="1" lang="en-US" altLang="zh-CN" dirty="0">
                <a:ea typeface="Alibaba PuHuiTi B"/>
              </a:rPr>
              <a:t>)</a:t>
            </a:r>
          </a:p>
        </p:txBody>
      </p:sp>
    </p:spTree>
    <p:extLst>
      <p:ext uri="{BB962C8B-B14F-4D97-AF65-F5344CB8AC3E}">
        <p14:creationId xmlns:p14="http://schemas.microsoft.com/office/powerpoint/2010/main" val="29827983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变量的定义非常的简单，但是很多小伙伴可能会想：变量除了存储这种字符类型的数据以外，还能存储其他类型的数据么？其实，在 </a:t>
            </a:r>
            <a:r>
              <a:rPr kumimoji="1" lang="en-US" altLang="zh-CN" dirty="0"/>
              <a:t>Python</a:t>
            </a:r>
            <a:r>
              <a:rPr kumimoji="1" lang="zh-CN" altLang="en-US" dirty="0"/>
              <a:t>中，我们为了应对不同的业务需求，也会把数据分为不同的类型，如下图所示：</a:t>
            </a: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7</a:t>
            </a:r>
            <a:r>
              <a:rPr kumimoji="1" lang="zh-CN" altLang="en-US" dirty="0" smtClean="0"/>
              <a:t>、变量的数据类型</a:t>
            </a:r>
            <a:endParaRPr kumimoji="1" lang="zh-CN" altLang="en-US" dirty="0"/>
          </a:p>
        </p:txBody>
      </p:sp>
      <p:pic>
        <p:nvPicPr>
          <p:cNvPr id="7" name="图片 6"/>
          <p:cNvPicPr>
            <a:picLocks noChangeAspect="1"/>
          </p:cNvPicPr>
          <p:nvPr/>
        </p:nvPicPr>
        <p:blipFill>
          <a:blip r:embed="rId2"/>
          <a:stretch>
            <a:fillRect/>
          </a:stretch>
        </p:blipFill>
        <p:spPr>
          <a:xfrm>
            <a:off x="2005260" y="2615320"/>
            <a:ext cx="8160837" cy="3917455"/>
          </a:xfrm>
          <a:prstGeom prst="rect">
            <a:avLst/>
          </a:prstGeom>
        </p:spPr>
      </p:pic>
    </p:spTree>
    <p:extLst>
      <p:ext uri="{BB962C8B-B14F-4D97-AF65-F5344CB8AC3E}">
        <p14:creationId xmlns:p14="http://schemas.microsoft.com/office/powerpoint/2010/main" val="35233544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① 技术</a:t>
            </a:r>
            <a:r>
              <a:rPr lang="zh-CN" altLang="en-US" dirty="0" smtClean="0"/>
              <a:t>趋势</a:t>
            </a:r>
            <a:endParaRPr lang="en-US" altLang="zh-CN" dirty="0" smtClean="0"/>
          </a:p>
          <a:p>
            <a:pPr marL="0" indent="0">
              <a:buNone/>
            </a:pPr>
            <a:r>
              <a:rPr lang="en-US" altLang="zh-CN" dirty="0" smtClean="0"/>
              <a:t>Python</a:t>
            </a:r>
            <a:r>
              <a:rPr lang="zh-CN" altLang="en-US" dirty="0" smtClean="0"/>
              <a:t>自</a:t>
            </a:r>
            <a:r>
              <a:rPr lang="zh-CN" altLang="en-US" dirty="0"/>
              <a:t>带明星属性，热度稳居编程语⾔言界前三</a:t>
            </a:r>
            <a:endParaRPr kumimoji="1" lang="zh-CN" altLang="en-US"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概述</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1</a:t>
            </a:r>
            <a:r>
              <a:rPr kumimoji="1" lang="zh-CN" altLang="en-US" dirty="0" smtClean="0"/>
              <a:t>、为什么要学习</a:t>
            </a:r>
            <a:r>
              <a:rPr kumimoji="1" lang="en-US" altLang="zh-CN" dirty="0" smtClean="0"/>
              <a:t>Python</a:t>
            </a:r>
            <a:r>
              <a:rPr kumimoji="1" lang="zh-CN" altLang="en-US" dirty="0" smtClean="0"/>
              <a:t>？</a:t>
            </a:r>
            <a:endParaRPr kumimoji="1" lang="zh-CN" altLang="en-US" dirty="0"/>
          </a:p>
        </p:txBody>
      </p:sp>
      <p:pic>
        <p:nvPicPr>
          <p:cNvPr id="11" name="图片 10"/>
          <p:cNvPicPr>
            <a:picLocks noChangeAspect="1"/>
          </p:cNvPicPr>
          <p:nvPr/>
        </p:nvPicPr>
        <p:blipFill>
          <a:blip r:embed="rId2"/>
          <a:stretch>
            <a:fillRect/>
          </a:stretch>
        </p:blipFill>
        <p:spPr>
          <a:xfrm>
            <a:off x="460987" y="3051613"/>
            <a:ext cx="11249383" cy="2323576"/>
          </a:xfrm>
          <a:prstGeom prst="rect">
            <a:avLst/>
          </a:prstGeom>
        </p:spPr>
      </p:pic>
    </p:spTree>
    <p:extLst>
      <p:ext uri="{BB962C8B-B14F-4D97-AF65-F5344CB8AC3E}">
        <p14:creationId xmlns:p14="http://schemas.microsoft.com/office/powerpoint/2010/main" val="1874264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变量</a:t>
            </a:r>
            <a:endParaRPr kumimoji="1" lang="zh-CN" altLang="en-US" dirty="0"/>
          </a:p>
        </p:txBody>
      </p:sp>
      <p:sp>
        <p:nvSpPr>
          <p:cNvPr id="8" name="TextBox 3">
            <a:extLst>
              <a:ext uri="{FF2B5EF4-FFF2-40B4-BE49-F238E27FC236}">
                <a16:creationId xmlns="" xmlns:a16="http://schemas.microsoft.com/office/drawing/2014/main" id="{0C998B78-AB18-3C47-A1C7-25AE9A3A40B0}"/>
              </a:ext>
            </a:extLst>
          </p:cNvPr>
          <p:cNvSpPr txBox="1"/>
          <p:nvPr/>
        </p:nvSpPr>
        <p:spPr>
          <a:xfrm>
            <a:off x="1106805" y="2371671"/>
            <a:ext cx="4926350" cy="3139321"/>
          </a:xfrm>
          <a:prstGeom prst="rect">
            <a:avLst/>
          </a:prstGeom>
          <a:solidFill>
            <a:srgbClr val="FFFFE4"/>
          </a:solidFill>
          <a:ln w="3175">
            <a:solidFill>
              <a:srgbClr val="919191"/>
            </a:solidFill>
          </a:ln>
        </p:spPr>
        <p:txBody>
          <a:bodyPr wrap="square">
            <a:spAutoFit/>
          </a:bodyPr>
          <a:lstStyle/>
          <a:p>
            <a:r>
              <a:rPr kumimoji="1" lang="en-US" altLang="zh-CN" dirty="0">
                <a:ea typeface="Alibaba PuHuiTi B"/>
              </a:rPr>
              <a:t>a = 1</a:t>
            </a:r>
          </a:p>
          <a:p>
            <a:r>
              <a:rPr kumimoji="1" lang="en-US" altLang="zh-CN" dirty="0">
                <a:ea typeface="Alibaba PuHuiTi B"/>
              </a:rPr>
              <a:t>print(type(a))  # &lt;class '</a:t>
            </a:r>
            <a:r>
              <a:rPr kumimoji="1" lang="en-US" altLang="zh-CN" dirty="0" err="1">
                <a:ea typeface="Alibaba PuHuiTi B"/>
              </a:rPr>
              <a:t>int</a:t>
            </a:r>
            <a:r>
              <a:rPr kumimoji="1" lang="en-US" altLang="zh-CN" dirty="0">
                <a:ea typeface="Alibaba PuHuiTi B"/>
              </a:rPr>
              <a:t>'&gt;   -- </a:t>
            </a:r>
            <a:r>
              <a:rPr kumimoji="1" lang="zh-CN" altLang="en-US" dirty="0">
                <a:ea typeface="Alibaba PuHuiTi B"/>
              </a:rPr>
              <a:t>整型</a:t>
            </a:r>
          </a:p>
          <a:p>
            <a:endParaRPr kumimoji="1" lang="zh-CN" altLang="en-US" dirty="0">
              <a:ea typeface="Alibaba PuHuiTi B"/>
            </a:endParaRPr>
          </a:p>
          <a:p>
            <a:r>
              <a:rPr kumimoji="1" lang="en-US" altLang="zh-CN" dirty="0">
                <a:ea typeface="Alibaba PuHuiTi B"/>
              </a:rPr>
              <a:t>b = 1.1</a:t>
            </a:r>
          </a:p>
          <a:p>
            <a:r>
              <a:rPr kumimoji="1" lang="en-US" altLang="zh-CN" dirty="0">
                <a:ea typeface="Alibaba PuHuiTi B"/>
              </a:rPr>
              <a:t>print(type(b))  # &lt;class 'float'&gt; -- </a:t>
            </a:r>
            <a:r>
              <a:rPr kumimoji="1" lang="zh-CN" altLang="en-US" dirty="0">
                <a:ea typeface="Alibaba PuHuiTi B"/>
              </a:rPr>
              <a:t>浮点型</a:t>
            </a:r>
          </a:p>
          <a:p>
            <a:endParaRPr kumimoji="1" lang="zh-CN" altLang="en-US" dirty="0">
              <a:ea typeface="Alibaba PuHuiTi B"/>
            </a:endParaRPr>
          </a:p>
          <a:p>
            <a:r>
              <a:rPr kumimoji="1" lang="en-US" altLang="zh-CN" dirty="0">
                <a:ea typeface="Alibaba PuHuiTi B"/>
              </a:rPr>
              <a:t>c = True</a:t>
            </a:r>
          </a:p>
          <a:p>
            <a:r>
              <a:rPr kumimoji="1" lang="en-US" altLang="zh-CN" dirty="0">
                <a:ea typeface="Alibaba PuHuiTi B"/>
              </a:rPr>
              <a:t>print(type(c))  # &lt;class '</a:t>
            </a:r>
            <a:r>
              <a:rPr kumimoji="1" lang="en-US" altLang="zh-CN" dirty="0" err="1">
                <a:ea typeface="Alibaba PuHuiTi B"/>
              </a:rPr>
              <a:t>bool</a:t>
            </a:r>
            <a:r>
              <a:rPr kumimoji="1" lang="en-US" altLang="zh-CN" dirty="0">
                <a:ea typeface="Alibaba PuHuiTi B"/>
              </a:rPr>
              <a:t>'&gt;  -- </a:t>
            </a:r>
            <a:r>
              <a:rPr kumimoji="1" lang="zh-CN" altLang="en-US" dirty="0">
                <a:ea typeface="Alibaba PuHuiTi B"/>
              </a:rPr>
              <a:t>布尔型</a:t>
            </a:r>
          </a:p>
          <a:p>
            <a:endParaRPr kumimoji="1" lang="zh-CN" altLang="en-US" dirty="0">
              <a:ea typeface="Alibaba PuHuiTi B"/>
            </a:endParaRPr>
          </a:p>
          <a:p>
            <a:r>
              <a:rPr kumimoji="1" lang="en-US" altLang="zh-CN" dirty="0">
                <a:ea typeface="Alibaba PuHuiTi B"/>
              </a:rPr>
              <a:t>d = '12345'</a:t>
            </a:r>
          </a:p>
          <a:p>
            <a:r>
              <a:rPr kumimoji="1" lang="en-US" altLang="zh-CN" dirty="0">
                <a:ea typeface="Alibaba PuHuiTi B"/>
              </a:rPr>
              <a:t>print(type(d))  # &lt;class '</a:t>
            </a:r>
            <a:r>
              <a:rPr kumimoji="1" lang="en-US" altLang="zh-CN" dirty="0" err="1">
                <a:ea typeface="Alibaba PuHuiTi B"/>
              </a:rPr>
              <a:t>str</a:t>
            </a:r>
            <a:r>
              <a:rPr kumimoji="1" lang="en-US" altLang="zh-CN" dirty="0">
                <a:ea typeface="Alibaba PuHuiTi B"/>
              </a:rPr>
              <a:t>'&gt;   -- </a:t>
            </a:r>
            <a:r>
              <a:rPr kumimoji="1" lang="zh-CN" altLang="en-US" dirty="0" smtClean="0">
                <a:ea typeface="Alibaba PuHuiTi B"/>
              </a:rPr>
              <a:t>字符串</a:t>
            </a:r>
            <a:endParaRPr kumimoji="1" lang="zh-CN" altLang="en-US" dirty="0">
              <a:ea typeface="Alibaba PuHuiTi B"/>
            </a:endParaRPr>
          </a:p>
        </p:txBody>
      </p:sp>
      <p:sp>
        <p:nvSpPr>
          <p:cNvPr id="9" name="TextBox 3">
            <a:extLst>
              <a:ext uri="{FF2B5EF4-FFF2-40B4-BE49-F238E27FC236}">
                <a16:creationId xmlns="" xmlns:a16="http://schemas.microsoft.com/office/drawing/2014/main" id="{0C998B78-AB18-3C47-A1C7-25AE9A3A40B0}"/>
              </a:ext>
            </a:extLst>
          </p:cNvPr>
          <p:cNvSpPr txBox="1"/>
          <p:nvPr/>
        </p:nvSpPr>
        <p:spPr>
          <a:xfrm>
            <a:off x="6274214" y="2371671"/>
            <a:ext cx="4773999" cy="3139321"/>
          </a:xfrm>
          <a:prstGeom prst="rect">
            <a:avLst/>
          </a:prstGeom>
          <a:solidFill>
            <a:srgbClr val="FFFFE4"/>
          </a:solidFill>
          <a:ln w="3175">
            <a:solidFill>
              <a:srgbClr val="919191"/>
            </a:solidFill>
          </a:ln>
        </p:spPr>
        <p:txBody>
          <a:bodyPr wrap="square">
            <a:spAutoFit/>
          </a:bodyPr>
          <a:lstStyle/>
          <a:p>
            <a:r>
              <a:rPr kumimoji="1" lang="en-US" altLang="zh-CN" dirty="0">
                <a:ea typeface="Alibaba PuHuiTi B"/>
              </a:rPr>
              <a:t>e = [10, 20, 30]</a:t>
            </a:r>
          </a:p>
          <a:p>
            <a:r>
              <a:rPr kumimoji="1" lang="en-US" altLang="zh-CN" dirty="0">
                <a:ea typeface="Alibaba PuHuiTi B"/>
              </a:rPr>
              <a:t>print(type(e))  # &lt;class 'list'&gt;  -- </a:t>
            </a:r>
            <a:r>
              <a:rPr kumimoji="1" lang="zh-CN" altLang="en-US" dirty="0">
                <a:ea typeface="Alibaba PuHuiTi B"/>
              </a:rPr>
              <a:t>列表</a:t>
            </a:r>
          </a:p>
          <a:p>
            <a:endParaRPr kumimoji="1" lang="zh-CN" altLang="en-US" dirty="0">
              <a:ea typeface="Alibaba PuHuiTi B"/>
            </a:endParaRPr>
          </a:p>
          <a:p>
            <a:r>
              <a:rPr kumimoji="1" lang="en-US" altLang="zh-CN" dirty="0">
                <a:ea typeface="Alibaba PuHuiTi B"/>
              </a:rPr>
              <a:t>f = (10, 20, 30)</a:t>
            </a:r>
          </a:p>
          <a:p>
            <a:r>
              <a:rPr kumimoji="1" lang="en-US" altLang="zh-CN" dirty="0">
                <a:ea typeface="Alibaba PuHuiTi B"/>
              </a:rPr>
              <a:t>print(type(f))  # &lt;class 'tuple'&gt; -- </a:t>
            </a:r>
            <a:r>
              <a:rPr kumimoji="1" lang="zh-CN" altLang="en-US" dirty="0">
                <a:ea typeface="Alibaba PuHuiTi B"/>
              </a:rPr>
              <a:t>元组</a:t>
            </a:r>
          </a:p>
          <a:p>
            <a:endParaRPr kumimoji="1" lang="zh-CN" altLang="en-US" dirty="0">
              <a:ea typeface="Alibaba PuHuiTi B"/>
            </a:endParaRPr>
          </a:p>
          <a:p>
            <a:r>
              <a:rPr kumimoji="1" lang="en-US" altLang="zh-CN" dirty="0">
                <a:ea typeface="Alibaba PuHuiTi B"/>
              </a:rPr>
              <a:t>h = {10, 20, 30}</a:t>
            </a:r>
          </a:p>
          <a:p>
            <a:r>
              <a:rPr kumimoji="1" lang="en-US" altLang="zh-CN" dirty="0">
                <a:ea typeface="Alibaba PuHuiTi B"/>
              </a:rPr>
              <a:t>print(type(h))  # &lt;class 'set'&gt;   -- </a:t>
            </a:r>
            <a:r>
              <a:rPr kumimoji="1" lang="zh-CN" altLang="en-US" dirty="0">
                <a:ea typeface="Alibaba PuHuiTi B"/>
              </a:rPr>
              <a:t>集合</a:t>
            </a:r>
          </a:p>
          <a:p>
            <a:endParaRPr kumimoji="1" lang="zh-CN" altLang="en-US" dirty="0">
              <a:ea typeface="Alibaba PuHuiTi B"/>
            </a:endParaRPr>
          </a:p>
          <a:p>
            <a:r>
              <a:rPr kumimoji="1" lang="en-US" altLang="zh-CN" dirty="0">
                <a:ea typeface="Alibaba PuHuiTi B"/>
              </a:rPr>
              <a:t>g = {'name': 'TOM', 'age': 20}</a:t>
            </a:r>
          </a:p>
          <a:p>
            <a:r>
              <a:rPr kumimoji="1" lang="en-US" altLang="zh-CN" dirty="0">
                <a:ea typeface="Alibaba PuHuiTi B"/>
              </a:rPr>
              <a:t>print(type(g)) # &lt;class '</a:t>
            </a:r>
            <a:r>
              <a:rPr kumimoji="1" lang="en-US" altLang="zh-CN" dirty="0" err="1">
                <a:ea typeface="Alibaba PuHuiTi B"/>
              </a:rPr>
              <a:t>dict</a:t>
            </a:r>
            <a:r>
              <a:rPr kumimoji="1" lang="en-US" altLang="zh-CN" dirty="0">
                <a:ea typeface="Alibaba PuHuiTi B"/>
              </a:rPr>
              <a:t>'&gt;   -- </a:t>
            </a:r>
            <a:r>
              <a:rPr kumimoji="1" lang="zh-CN" altLang="en-US" dirty="0">
                <a:ea typeface="Alibaba PuHuiTi B"/>
              </a:rPr>
              <a:t>字典</a:t>
            </a:r>
            <a:endParaRPr kumimoji="1" lang="en-US" altLang="zh-CN" dirty="0">
              <a:ea typeface="Alibaba PuHuiTi B"/>
            </a:endParaRPr>
          </a:p>
        </p:txBody>
      </p:sp>
      <p:sp>
        <p:nvSpPr>
          <p:cNvPr id="10"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a:xfrm>
            <a:off x="710880" y="940081"/>
            <a:ext cx="10749599" cy="517190"/>
          </a:xfrm>
        </p:spPr>
        <p:txBody>
          <a:bodyPr/>
          <a:lstStyle/>
          <a:p>
            <a:r>
              <a:rPr kumimoji="1" lang="en-US" altLang="zh-CN" dirty="0" smtClean="0"/>
              <a:t>7</a:t>
            </a:r>
            <a:r>
              <a:rPr kumimoji="1" lang="zh-CN" altLang="en-US" dirty="0" smtClean="0"/>
              <a:t>、变量的数据类型</a:t>
            </a:r>
            <a:endParaRPr kumimoji="1" lang="zh-CN" altLang="en-US" dirty="0"/>
          </a:p>
        </p:txBody>
      </p:sp>
      <p:sp>
        <p:nvSpPr>
          <p:cNvPr id="11"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不同类型变量的定义及判断，判断方法 </a:t>
            </a:r>
            <a:r>
              <a:rPr kumimoji="1" lang="en-US" altLang="zh-CN" dirty="0"/>
              <a:t>=&gt; </a:t>
            </a:r>
            <a:r>
              <a:rPr kumimoji="1" lang="en-US" altLang="zh-CN" dirty="0" smtClean="0"/>
              <a:t>type()</a:t>
            </a:r>
            <a:endParaRPr kumimoji="1" lang="en-US" altLang="zh-CN" dirty="0"/>
          </a:p>
        </p:txBody>
      </p:sp>
    </p:spTree>
    <p:extLst>
      <p:ext uri="{BB962C8B-B14F-4D97-AF65-F5344CB8AC3E}">
        <p14:creationId xmlns:p14="http://schemas.microsoft.com/office/powerpoint/2010/main" val="20568345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DC7A42-DEB9-4846-9885-EF1F65B29AB4}"/>
              </a:ext>
            </a:extLst>
          </p:cNvPr>
          <p:cNvSpPr>
            <a:spLocks noGrp="1"/>
          </p:cNvSpPr>
          <p:nvPr>
            <p:ph type="title"/>
          </p:nvPr>
        </p:nvSpPr>
        <p:spPr/>
        <p:txBody>
          <a:bodyPr/>
          <a:lstStyle/>
          <a:p>
            <a:r>
              <a:rPr kumimoji="1" lang="zh-CN" altLang="en-US" dirty="0"/>
              <a:t>认识</a:t>
            </a:r>
            <a:r>
              <a:rPr kumimoji="1" lang="en-US" altLang="zh-CN" dirty="0"/>
              <a:t>Bug</a:t>
            </a:r>
            <a:endParaRPr kumimoji="1" lang="zh-CN" altLang="en-US" dirty="0"/>
          </a:p>
        </p:txBody>
      </p:sp>
      <p:sp>
        <p:nvSpPr>
          <p:cNvPr id="3" name="文本占位符 2">
            <a:extLst>
              <a:ext uri="{FF2B5EF4-FFF2-40B4-BE49-F238E27FC236}">
                <a16:creationId xmlns="" xmlns:a16="http://schemas.microsoft.com/office/drawing/2014/main" id="{DC0D98B5-82FB-804B-8565-7E31DD4B40B6}"/>
              </a:ext>
            </a:extLst>
          </p:cNvPr>
          <p:cNvSpPr>
            <a:spLocks noGrp="1"/>
          </p:cNvSpPr>
          <p:nvPr>
            <p:ph type="body" sz="quarter" idx="10"/>
          </p:nvPr>
        </p:nvSpPr>
        <p:spPr/>
        <p:txBody>
          <a:bodyPr/>
          <a:lstStyle/>
          <a:p>
            <a:r>
              <a:rPr kumimoji="1" lang="en-US" altLang="zh-CN" dirty="0" smtClean="0"/>
              <a:t>06</a:t>
            </a:r>
            <a:endParaRPr kumimoji="1" lang="zh-CN" altLang="en-US" dirty="0"/>
          </a:p>
        </p:txBody>
      </p:sp>
    </p:spTree>
    <p:extLst>
      <p:ext uri="{BB962C8B-B14F-4D97-AF65-F5344CB8AC3E}">
        <p14:creationId xmlns:p14="http://schemas.microsoft.com/office/powerpoint/2010/main" val="40502119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所谓</a:t>
            </a:r>
            <a:r>
              <a:rPr kumimoji="1" lang="en-US" altLang="zh-CN" dirty="0"/>
              <a:t>bug</a:t>
            </a:r>
            <a:r>
              <a:rPr kumimoji="1" lang="zh-CN" altLang="en-US" dirty="0"/>
              <a:t>，就是程序中的错误。如果程序有错误，就需要咱们程序员来进行问题排查，及时纠正错误</a:t>
            </a: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zh-CN" altLang="en-US" dirty="0" smtClean="0"/>
              <a:t>认识</a:t>
            </a:r>
            <a:r>
              <a:rPr kumimoji="1" lang="en-US" altLang="zh-CN" dirty="0" smtClean="0"/>
              <a:t>Bug</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1</a:t>
            </a:r>
            <a:r>
              <a:rPr kumimoji="1" lang="zh-CN" altLang="en-US" dirty="0"/>
              <a:t>、什么是</a:t>
            </a:r>
            <a:r>
              <a:rPr kumimoji="1" lang="en-US" altLang="zh-CN" dirty="0"/>
              <a:t>Bug</a:t>
            </a:r>
            <a:endParaRPr kumimoji="1" lang="zh-CN" altLang="en-US" dirty="0"/>
          </a:p>
        </p:txBody>
      </p:sp>
      <p:pic>
        <p:nvPicPr>
          <p:cNvPr id="5" name="图片 4"/>
          <p:cNvPicPr>
            <a:picLocks noChangeAspect="1"/>
          </p:cNvPicPr>
          <p:nvPr/>
        </p:nvPicPr>
        <p:blipFill>
          <a:blip r:embed="rId2"/>
          <a:stretch>
            <a:fillRect/>
          </a:stretch>
        </p:blipFill>
        <p:spPr>
          <a:xfrm>
            <a:off x="785199" y="2251038"/>
            <a:ext cx="10577187" cy="3951799"/>
          </a:xfrm>
          <a:prstGeom prst="rect">
            <a:avLst/>
          </a:prstGeom>
        </p:spPr>
      </p:pic>
    </p:spTree>
    <p:extLst>
      <p:ext uri="{BB962C8B-B14F-4D97-AF65-F5344CB8AC3E}">
        <p14:creationId xmlns:p14="http://schemas.microsoft.com/office/powerpoint/2010/main" val="11112103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en-US" altLang="zh-CN" dirty="0"/>
              <a:t>Debug</a:t>
            </a:r>
            <a:r>
              <a:rPr kumimoji="1" lang="zh-CN" altLang="en-US" dirty="0"/>
              <a:t>工具是</a:t>
            </a:r>
            <a:r>
              <a:rPr kumimoji="1" lang="en-US" altLang="zh-CN" dirty="0" err="1"/>
              <a:t>PyCharm</a:t>
            </a:r>
            <a:r>
              <a:rPr kumimoji="1" lang="en-US" altLang="zh-CN" dirty="0"/>
              <a:t> IDE</a:t>
            </a:r>
            <a:r>
              <a:rPr kumimoji="1" lang="zh-CN" altLang="en-US" dirty="0"/>
              <a:t>中集成的专门用来调试程序的工具，在这里程序员可以查看程序的执行细节和流程，以方便我们快速找出程序的</a:t>
            </a:r>
            <a:r>
              <a:rPr kumimoji="1" lang="en-US" altLang="zh-CN" dirty="0"/>
              <a:t>Bug</a:t>
            </a:r>
            <a:r>
              <a:rPr kumimoji="1" lang="zh-CN" altLang="en-US" dirty="0" smtClean="0"/>
              <a:t>！</a:t>
            </a:r>
            <a:endParaRPr kumimoji="1" lang="en-US" altLang="zh-CN" dirty="0" smtClean="0"/>
          </a:p>
          <a:p>
            <a:pPr marL="0" indent="0">
              <a:buNone/>
            </a:pPr>
            <a:endParaRPr kumimoji="1" lang="en-US" altLang="zh-CN" dirty="0" smtClean="0"/>
          </a:p>
          <a:p>
            <a:pPr marL="0" indent="0">
              <a:buNone/>
            </a:pPr>
            <a:r>
              <a:rPr kumimoji="1" lang="en-US" altLang="zh-CN" dirty="0" smtClean="0"/>
              <a:t>Debug</a:t>
            </a:r>
            <a:r>
              <a:rPr kumimoji="1" lang="zh-CN" altLang="en-US" dirty="0"/>
              <a:t>工具使⽤二步走：① 打断点  ② </a:t>
            </a:r>
            <a:r>
              <a:rPr kumimoji="1" lang="en-US" altLang="zh-CN" dirty="0"/>
              <a:t>Debug</a:t>
            </a:r>
            <a:r>
              <a:rPr kumimoji="1" lang="zh-CN" altLang="en-US" dirty="0"/>
              <a:t>调试</a:t>
            </a: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zh-CN" altLang="en-US" dirty="0" smtClean="0"/>
              <a:t>认识</a:t>
            </a:r>
            <a:r>
              <a:rPr kumimoji="1" lang="en-US" altLang="zh-CN" dirty="0" smtClean="0"/>
              <a:t>Bug</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a:t>2</a:t>
            </a:r>
            <a:r>
              <a:rPr kumimoji="1" lang="zh-CN" altLang="en-US" dirty="0" smtClean="0"/>
              <a:t>、</a:t>
            </a:r>
            <a:r>
              <a:rPr kumimoji="1" lang="en-US" altLang="zh-CN" dirty="0" smtClean="0"/>
              <a:t>Debug</a:t>
            </a:r>
            <a:r>
              <a:rPr kumimoji="1" lang="zh-CN" altLang="en-US" dirty="0" smtClean="0"/>
              <a:t>工具</a:t>
            </a:r>
            <a:endParaRPr kumimoji="1" lang="zh-CN" altLang="en-US" dirty="0"/>
          </a:p>
        </p:txBody>
      </p:sp>
    </p:spTree>
    <p:extLst>
      <p:ext uri="{BB962C8B-B14F-4D97-AF65-F5344CB8AC3E}">
        <p14:creationId xmlns:p14="http://schemas.microsoft.com/office/powerpoint/2010/main" val="28023163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 断点</a:t>
            </a:r>
            <a:r>
              <a:rPr kumimoji="1" lang="zh-CN" altLang="en-US" dirty="0" smtClean="0"/>
              <a:t>位置</a:t>
            </a:r>
            <a:endParaRPr kumimoji="1" lang="en-US" altLang="zh-CN" dirty="0" smtClean="0"/>
          </a:p>
          <a:p>
            <a:pPr marL="0" indent="0">
              <a:buNone/>
            </a:pPr>
            <a:r>
              <a:rPr kumimoji="1" lang="zh-CN" altLang="en-US" dirty="0" smtClean="0"/>
              <a:t>断点</a:t>
            </a:r>
            <a:r>
              <a:rPr kumimoji="1" lang="zh-CN" altLang="en-US" dirty="0"/>
              <a:t>要定位在要调试</a:t>
            </a:r>
            <a:r>
              <a:rPr kumimoji="1" lang="en-US" altLang="zh-CN" dirty="0"/>
              <a:t>Python</a:t>
            </a:r>
            <a:r>
              <a:rPr kumimoji="1" lang="zh-CN" altLang="en-US" dirty="0"/>
              <a:t>代码段的第一行即</a:t>
            </a:r>
            <a:r>
              <a:rPr kumimoji="1" lang="zh-CN" altLang="en-US" dirty="0" smtClean="0"/>
              <a:t>可</a:t>
            </a:r>
            <a:endParaRPr kumimoji="1" lang="en-US" altLang="zh-CN" dirty="0" smtClean="0"/>
          </a:p>
          <a:p>
            <a:pPr marL="0" indent="0">
              <a:buNone/>
            </a:pPr>
            <a:endParaRPr kumimoji="1" lang="en-US" altLang="zh-CN" dirty="0" smtClean="0"/>
          </a:p>
          <a:p>
            <a:pPr marL="0" indent="0">
              <a:buNone/>
            </a:pPr>
            <a:r>
              <a:rPr kumimoji="1" lang="zh-CN" altLang="en-US" dirty="0" smtClean="0"/>
              <a:t>☆ </a:t>
            </a:r>
            <a:r>
              <a:rPr kumimoji="1" lang="zh-CN" altLang="en-US" dirty="0"/>
              <a:t>打断点的</a:t>
            </a:r>
            <a:r>
              <a:rPr kumimoji="1" lang="zh-CN" altLang="en-US" dirty="0" smtClean="0"/>
              <a:t>方法</a:t>
            </a:r>
            <a:endParaRPr kumimoji="1" lang="en-US" altLang="zh-CN" dirty="0" smtClean="0"/>
          </a:p>
          <a:p>
            <a:pPr marL="0" indent="0">
              <a:buNone/>
            </a:pPr>
            <a:r>
              <a:rPr kumimoji="1" lang="zh-CN" altLang="en-US" dirty="0" smtClean="0"/>
              <a:t>在</a:t>
            </a:r>
            <a:r>
              <a:rPr kumimoji="1" lang="zh-CN" altLang="en-US" dirty="0"/>
              <a:t>需要调试代码行的行号位置右侧的空白处单击即可</a:t>
            </a: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zh-CN" altLang="en-US" dirty="0" smtClean="0"/>
              <a:t>认识</a:t>
            </a:r>
            <a:r>
              <a:rPr kumimoji="1" lang="en-US" altLang="zh-CN" dirty="0" smtClean="0"/>
              <a:t>Bug</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3</a:t>
            </a:r>
            <a:r>
              <a:rPr kumimoji="1" lang="zh-CN" altLang="en-US" dirty="0" smtClean="0"/>
              <a:t>、打断点</a:t>
            </a:r>
            <a:endParaRPr kumimoji="1" lang="zh-CN" altLang="en-US" dirty="0"/>
          </a:p>
        </p:txBody>
      </p:sp>
      <p:pic>
        <p:nvPicPr>
          <p:cNvPr id="5" name="图片 4"/>
          <p:cNvPicPr>
            <a:picLocks noChangeAspect="1"/>
          </p:cNvPicPr>
          <p:nvPr/>
        </p:nvPicPr>
        <p:blipFill>
          <a:blip r:embed="rId2"/>
          <a:stretch>
            <a:fillRect/>
          </a:stretch>
        </p:blipFill>
        <p:spPr>
          <a:xfrm>
            <a:off x="710880" y="4089454"/>
            <a:ext cx="10750061" cy="1557202"/>
          </a:xfrm>
          <a:prstGeom prst="rect">
            <a:avLst/>
          </a:prstGeom>
        </p:spPr>
      </p:pic>
    </p:spTree>
    <p:extLst>
      <p:ext uri="{BB962C8B-B14F-4D97-AF65-F5344CB8AC3E}">
        <p14:creationId xmlns:p14="http://schemas.microsoft.com/office/powerpoint/2010/main" val="15051306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断点打好后，在文件内部任意位置 </a:t>
            </a:r>
            <a:r>
              <a:rPr kumimoji="1" lang="en-US" altLang="zh-CN" dirty="0"/>
              <a:t>-- </a:t>
            </a:r>
            <a:r>
              <a:rPr kumimoji="1" lang="zh-CN" altLang="en-US" dirty="0"/>
              <a:t>右键 </a:t>
            </a:r>
            <a:r>
              <a:rPr kumimoji="1" lang="en-US" altLang="zh-CN" dirty="0"/>
              <a:t>-- Debug</a:t>
            </a:r>
            <a:r>
              <a:rPr kumimoji="1" lang="zh-CN" altLang="en-US" dirty="0"/>
              <a:t>文件名 </a:t>
            </a:r>
            <a:r>
              <a:rPr kumimoji="1" lang="en-US" altLang="zh-CN" dirty="0"/>
              <a:t>-- </a:t>
            </a:r>
            <a:r>
              <a:rPr kumimoji="1" lang="zh-CN" altLang="en-US" dirty="0"/>
              <a:t>即可调出</a:t>
            </a:r>
            <a:r>
              <a:rPr kumimoji="1" lang="en-US" altLang="zh-CN" dirty="0"/>
              <a:t>Debug</a:t>
            </a:r>
            <a:r>
              <a:rPr kumimoji="1" lang="zh-CN" altLang="en-US" dirty="0"/>
              <a:t>工具面板 </a:t>
            </a:r>
            <a:r>
              <a:rPr kumimoji="1" lang="en-US" altLang="zh-CN" dirty="0"/>
              <a:t>-- </a:t>
            </a:r>
            <a:r>
              <a:rPr kumimoji="1" lang="zh-CN" altLang="en-US" dirty="0"/>
              <a:t>单击</a:t>
            </a:r>
            <a:r>
              <a:rPr kumimoji="1" lang="en-US" altLang="zh-CN" dirty="0" err="1"/>
              <a:t>StepOver</a:t>
            </a:r>
            <a:r>
              <a:rPr kumimoji="1" lang="en-US" altLang="zh-CN" dirty="0"/>
              <a:t>/F8</a:t>
            </a:r>
            <a:r>
              <a:rPr kumimoji="1" lang="zh-CN" altLang="en-US" dirty="0"/>
              <a:t>，即可按步执⾏代码。</a:t>
            </a: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zh-CN" altLang="en-US" dirty="0" smtClean="0"/>
              <a:t>认识</a:t>
            </a:r>
            <a:r>
              <a:rPr kumimoji="1" lang="en-US" altLang="zh-CN" dirty="0" smtClean="0"/>
              <a:t>Bug</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4</a:t>
            </a:r>
            <a:r>
              <a:rPr kumimoji="1" lang="zh-CN" altLang="en-US" dirty="0" smtClean="0"/>
              <a:t>、</a:t>
            </a:r>
            <a:r>
              <a:rPr kumimoji="1" lang="en-US" altLang="zh-CN" dirty="0" smtClean="0"/>
              <a:t>Debug</a:t>
            </a:r>
            <a:r>
              <a:rPr kumimoji="1" lang="zh-CN" altLang="en-US" dirty="0" smtClean="0"/>
              <a:t>调试</a:t>
            </a:r>
            <a:endParaRPr kumimoji="1" lang="zh-CN" altLang="en-US" dirty="0"/>
          </a:p>
        </p:txBody>
      </p:sp>
      <p:pic>
        <p:nvPicPr>
          <p:cNvPr id="7" name="图片 6"/>
          <p:cNvPicPr>
            <a:picLocks noChangeAspect="1"/>
          </p:cNvPicPr>
          <p:nvPr/>
        </p:nvPicPr>
        <p:blipFill>
          <a:blip r:embed="rId2"/>
          <a:stretch>
            <a:fillRect/>
          </a:stretch>
        </p:blipFill>
        <p:spPr>
          <a:xfrm>
            <a:off x="710879" y="2548710"/>
            <a:ext cx="10749600" cy="3931503"/>
          </a:xfrm>
          <a:prstGeom prst="rect">
            <a:avLst/>
          </a:prstGeom>
        </p:spPr>
      </p:pic>
    </p:spTree>
    <p:extLst>
      <p:ext uri="{BB962C8B-B14F-4D97-AF65-F5344CB8AC3E}">
        <p14:creationId xmlns:p14="http://schemas.microsoft.com/office/powerpoint/2010/main" val="18883098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en-US" altLang="zh-CN" dirty="0"/>
              <a:t>Debugger</a:t>
            </a:r>
            <a:r>
              <a:rPr kumimoji="1" lang="zh-CN" altLang="en-US" dirty="0"/>
              <a:t>：显示变量和变量的</a:t>
            </a:r>
            <a:r>
              <a:rPr kumimoji="1" lang="zh-CN" altLang="en-US" dirty="0" smtClean="0"/>
              <a:t>细节</a:t>
            </a:r>
            <a:endParaRPr kumimoji="1" lang="en-US" altLang="zh-CN" dirty="0" smtClean="0"/>
          </a:p>
          <a:p>
            <a:pPr marL="0" indent="0">
              <a:buNone/>
            </a:pPr>
            <a:r>
              <a:rPr kumimoji="1" lang="en-US" altLang="zh-CN" dirty="0" smtClean="0"/>
              <a:t>Console</a:t>
            </a:r>
            <a:r>
              <a:rPr kumimoji="1" lang="zh-CN" altLang="en-US" dirty="0"/>
              <a:t>：输出内容</a:t>
            </a: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zh-CN" altLang="en-US" dirty="0" smtClean="0"/>
              <a:t>认识</a:t>
            </a:r>
            <a:r>
              <a:rPr kumimoji="1" lang="en-US" altLang="zh-CN" dirty="0" smtClean="0"/>
              <a:t>Bug</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5</a:t>
            </a:r>
            <a:r>
              <a:rPr kumimoji="1" lang="zh-CN" altLang="en-US" dirty="0" smtClean="0"/>
              <a:t>、</a:t>
            </a:r>
            <a:r>
              <a:rPr kumimoji="1" lang="en-US" altLang="zh-CN" dirty="0"/>
              <a:t>Debug</a:t>
            </a:r>
            <a:r>
              <a:rPr kumimoji="1" lang="zh-CN" altLang="en-US" dirty="0"/>
              <a:t>输出面板分类</a:t>
            </a:r>
          </a:p>
        </p:txBody>
      </p:sp>
      <p:pic>
        <p:nvPicPr>
          <p:cNvPr id="5" name="图片 4"/>
          <p:cNvPicPr>
            <a:picLocks noChangeAspect="1"/>
          </p:cNvPicPr>
          <p:nvPr/>
        </p:nvPicPr>
        <p:blipFill>
          <a:blip r:embed="rId2"/>
          <a:stretch>
            <a:fillRect/>
          </a:stretch>
        </p:blipFill>
        <p:spPr>
          <a:xfrm>
            <a:off x="710880" y="2635263"/>
            <a:ext cx="10931960" cy="2596613"/>
          </a:xfrm>
          <a:prstGeom prst="rect">
            <a:avLst/>
          </a:prstGeom>
        </p:spPr>
      </p:pic>
    </p:spTree>
    <p:extLst>
      <p:ext uri="{BB962C8B-B14F-4D97-AF65-F5344CB8AC3E}">
        <p14:creationId xmlns:p14="http://schemas.microsoft.com/office/powerpoint/2010/main" val="7078973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DC7A42-DEB9-4846-9885-EF1F65B29AB4}"/>
              </a:ext>
            </a:extLst>
          </p:cNvPr>
          <p:cNvSpPr>
            <a:spLocks noGrp="1"/>
          </p:cNvSpPr>
          <p:nvPr>
            <p:ph type="title"/>
          </p:nvPr>
        </p:nvSpPr>
        <p:spPr/>
        <p:txBody>
          <a:bodyPr/>
          <a:lstStyle/>
          <a:p>
            <a:r>
              <a:rPr kumimoji="1" lang="zh-CN" altLang="en-US" dirty="0"/>
              <a:t>格式化输出</a:t>
            </a:r>
          </a:p>
        </p:txBody>
      </p:sp>
      <p:sp>
        <p:nvSpPr>
          <p:cNvPr id="3" name="文本占位符 2">
            <a:extLst>
              <a:ext uri="{FF2B5EF4-FFF2-40B4-BE49-F238E27FC236}">
                <a16:creationId xmlns="" xmlns:a16="http://schemas.microsoft.com/office/drawing/2014/main" id="{DC0D98B5-82FB-804B-8565-7E31DD4B40B6}"/>
              </a:ext>
            </a:extLst>
          </p:cNvPr>
          <p:cNvSpPr>
            <a:spLocks noGrp="1"/>
          </p:cNvSpPr>
          <p:nvPr>
            <p:ph type="body" sz="quarter" idx="10"/>
          </p:nvPr>
        </p:nvSpPr>
        <p:spPr/>
        <p:txBody>
          <a:bodyPr/>
          <a:lstStyle/>
          <a:p>
            <a:r>
              <a:rPr kumimoji="1" lang="en-US" altLang="zh-CN" dirty="0" smtClean="0"/>
              <a:t>07</a:t>
            </a:r>
            <a:endParaRPr kumimoji="1" lang="zh-CN" altLang="en-US" dirty="0"/>
          </a:p>
        </p:txBody>
      </p:sp>
    </p:spTree>
    <p:extLst>
      <p:ext uri="{BB962C8B-B14F-4D97-AF65-F5344CB8AC3E}">
        <p14:creationId xmlns:p14="http://schemas.microsoft.com/office/powerpoint/2010/main" val="32994858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749599" cy="4886642"/>
          </a:xfrm>
        </p:spPr>
        <p:txBody>
          <a:bodyPr/>
          <a:lstStyle/>
          <a:p>
            <a:pPr marL="0" indent="0">
              <a:buNone/>
            </a:pPr>
            <a:r>
              <a:rPr kumimoji="1" lang="zh-CN" altLang="en-US" dirty="0"/>
              <a:t>所谓输出就是程序输出给用户</a:t>
            </a: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zh-CN" altLang="en-US" dirty="0" smtClean="0"/>
              <a:t>格式化输出</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1</a:t>
            </a:r>
            <a:r>
              <a:rPr kumimoji="1" lang="zh-CN" altLang="en-US" dirty="0"/>
              <a:t>、什么是输出</a:t>
            </a:r>
          </a:p>
        </p:txBody>
      </p:sp>
      <p:sp>
        <p:nvSpPr>
          <p:cNvPr id="6" name="TextBox 3">
            <a:extLst>
              <a:ext uri="{FF2B5EF4-FFF2-40B4-BE49-F238E27FC236}">
                <a16:creationId xmlns="" xmlns:a16="http://schemas.microsoft.com/office/drawing/2014/main" id="{0C998B78-AB18-3C47-A1C7-25AE9A3A40B0}"/>
              </a:ext>
            </a:extLst>
          </p:cNvPr>
          <p:cNvSpPr txBox="1"/>
          <p:nvPr/>
        </p:nvSpPr>
        <p:spPr>
          <a:xfrm>
            <a:off x="786293" y="2267976"/>
            <a:ext cx="10674185" cy="1754326"/>
          </a:xfrm>
          <a:prstGeom prst="rect">
            <a:avLst/>
          </a:prstGeom>
          <a:solidFill>
            <a:srgbClr val="FFFFE4"/>
          </a:solidFill>
          <a:ln w="3175">
            <a:solidFill>
              <a:srgbClr val="919191"/>
            </a:solidFill>
          </a:ln>
        </p:spPr>
        <p:txBody>
          <a:bodyPr wrap="square">
            <a:spAutoFit/>
          </a:bodyPr>
          <a:lstStyle/>
          <a:p>
            <a:r>
              <a:rPr kumimoji="1" lang="en-US" altLang="zh-CN" dirty="0">
                <a:ea typeface="Alibaba PuHuiTi B"/>
              </a:rPr>
              <a:t>print('hello python')</a:t>
            </a:r>
          </a:p>
          <a:p>
            <a:endParaRPr kumimoji="1" lang="en-US" altLang="zh-CN" dirty="0">
              <a:ea typeface="Alibaba PuHuiTi B"/>
            </a:endParaRPr>
          </a:p>
          <a:p>
            <a:r>
              <a:rPr kumimoji="1" lang="en-US" altLang="zh-CN" dirty="0" smtClean="0">
                <a:ea typeface="Alibaba PuHuiTi B"/>
              </a:rPr>
              <a:t>age=18</a:t>
            </a:r>
          </a:p>
          <a:p>
            <a:endParaRPr kumimoji="1" lang="en-US" altLang="zh-CN" dirty="0">
              <a:ea typeface="Alibaba PuHuiTi B"/>
            </a:endParaRPr>
          </a:p>
          <a:p>
            <a:r>
              <a:rPr kumimoji="1" lang="en-US" altLang="zh-CN" dirty="0">
                <a:ea typeface="Alibaba PuHuiTi B"/>
              </a:rPr>
              <a:t># </a:t>
            </a:r>
            <a:r>
              <a:rPr kumimoji="1" lang="zh-CN" altLang="en-US" dirty="0">
                <a:ea typeface="Alibaba PuHuiTi B"/>
              </a:rPr>
              <a:t>需求：输出</a:t>
            </a:r>
            <a:r>
              <a:rPr kumimoji="1" lang="en-US" altLang="zh-CN" dirty="0">
                <a:ea typeface="Alibaba PuHuiTi B"/>
              </a:rPr>
              <a:t>18</a:t>
            </a:r>
            <a:r>
              <a:rPr kumimoji="1" lang="zh-CN" altLang="en-US" dirty="0">
                <a:ea typeface="Alibaba PuHuiTi B"/>
              </a:rPr>
              <a:t>岁年龄</a:t>
            </a:r>
            <a:r>
              <a:rPr kumimoji="1" lang="zh-CN" altLang="en-US" dirty="0" smtClean="0">
                <a:ea typeface="Alibaba PuHuiTi B"/>
              </a:rPr>
              <a:t>信息</a:t>
            </a:r>
            <a:endParaRPr kumimoji="1" lang="en-US" altLang="zh-CN" dirty="0" smtClean="0">
              <a:ea typeface="Alibaba PuHuiTi B"/>
            </a:endParaRPr>
          </a:p>
          <a:p>
            <a:r>
              <a:rPr kumimoji="1" lang="en-US" altLang="zh-CN" dirty="0">
                <a:ea typeface="Alibaba PuHuiTi B"/>
              </a:rPr>
              <a:t>print(age</a:t>
            </a:r>
            <a:r>
              <a:rPr kumimoji="1" lang="en-US" altLang="zh-CN" dirty="0" smtClean="0">
                <a:ea typeface="Alibaba PuHuiTi B"/>
              </a:rPr>
              <a:t>)</a:t>
            </a:r>
            <a:endParaRPr kumimoji="1" lang="en-US" altLang="zh-CN" dirty="0">
              <a:ea typeface="Alibaba PuHuiTi B"/>
            </a:endParaRPr>
          </a:p>
        </p:txBody>
      </p:sp>
    </p:spTree>
    <p:extLst>
      <p:ext uri="{BB962C8B-B14F-4D97-AF65-F5344CB8AC3E}">
        <p14:creationId xmlns:p14="http://schemas.microsoft.com/office/powerpoint/2010/main" val="9232777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836955" cy="4669826"/>
          </a:xfrm>
        </p:spPr>
        <p:txBody>
          <a:bodyPr/>
          <a:lstStyle/>
          <a:p>
            <a:pPr marL="0" indent="0">
              <a:buNone/>
            </a:pPr>
            <a:r>
              <a:rPr kumimoji="1" lang="zh-CN" altLang="en-US" dirty="0"/>
              <a:t>所谓的格式化输出即按照一定的格式输出内容。格式化符号</a:t>
            </a:r>
            <a:r>
              <a:rPr kumimoji="1" lang="zh-CN" altLang="en-US" dirty="0" smtClean="0"/>
              <a:t>：</a:t>
            </a: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smtClean="0"/>
          </a:p>
          <a:p>
            <a:pPr marL="0" indent="0">
              <a:buNone/>
            </a:pPr>
            <a:endParaRPr kumimoji="1" lang="en-US" altLang="zh-CN"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zh-CN" altLang="en-US" dirty="0" smtClean="0"/>
              <a:t>格式化输出</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2</a:t>
            </a:r>
            <a:r>
              <a:rPr kumimoji="1" lang="zh-CN" altLang="en-US" dirty="0" smtClean="0"/>
              <a:t>、格式化输出</a:t>
            </a:r>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656189959"/>
              </p:ext>
            </p:extLst>
          </p:nvPr>
        </p:nvGraphicFramePr>
        <p:xfrm>
          <a:off x="710880" y="2077273"/>
          <a:ext cx="10841824" cy="4172820"/>
        </p:xfrm>
        <a:graphic>
          <a:graphicData uri="http://schemas.openxmlformats.org/drawingml/2006/table">
            <a:tbl>
              <a:tblPr/>
              <a:tblGrid>
                <a:gridCol w="2529277"/>
                <a:gridCol w="8312547"/>
              </a:tblGrid>
              <a:tr h="506901">
                <a:tc>
                  <a:txBody>
                    <a:bodyPr/>
                    <a:lstStyle/>
                    <a:p>
                      <a:pPr algn="ctr"/>
                      <a:r>
                        <a:rPr lang="zh-CN" altLang="en-US" sz="1600" b="1" dirty="0">
                          <a:solidFill>
                            <a:schemeClr val="bg1"/>
                          </a:solidFill>
                          <a:effectLst/>
                        </a:rPr>
                        <a:t>格式符号</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2B26"/>
                    </a:solidFill>
                  </a:tcPr>
                </a:tc>
                <a:tc>
                  <a:txBody>
                    <a:bodyPr/>
                    <a:lstStyle/>
                    <a:p>
                      <a:pPr algn="ctr"/>
                      <a:r>
                        <a:rPr lang="zh-CN" altLang="en-US" sz="1600" b="1" dirty="0">
                          <a:solidFill>
                            <a:schemeClr val="bg1"/>
                          </a:solidFill>
                          <a:effectLst/>
                        </a:rPr>
                        <a:t>转换</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2B26"/>
                    </a:solidFill>
                  </a:tcPr>
                </a:tc>
              </a:tr>
              <a:tr h="327991">
                <a:tc>
                  <a:txBody>
                    <a:bodyPr/>
                    <a:lstStyle/>
                    <a:p>
                      <a:pPr algn="ctr"/>
                      <a:r>
                        <a:rPr lang="en-US" sz="1600" dirty="0">
                          <a:solidFill>
                            <a:schemeClr val="accent2"/>
                          </a:solidFill>
                          <a:effectLst/>
                        </a:rPr>
                        <a:t>%s</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zh-CN" altLang="en-US" sz="1600" dirty="0">
                          <a:solidFill>
                            <a:schemeClr val="accent2"/>
                          </a:solidFill>
                          <a:effectLst/>
                        </a:rPr>
                        <a:t>字符串</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98037">
                <a:tc>
                  <a:txBody>
                    <a:bodyPr/>
                    <a:lstStyle/>
                    <a:p>
                      <a:pPr algn="ctr"/>
                      <a:r>
                        <a:rPr lang="en-US" sz="1600" dirty="0">
                          <a:solidFill>
                            <a:schemeClr val="accent2"/>
                          </a:solidFill>
                          <a:effectLst/>
                        </a:rPr>
                        <a:t>%d</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c>
                  <a:txBody>
                    <a:bodyPr/>
                    <a:lstStyle/>
                    <a:p>
                      <a:pPr algn="l"/>
                      <a:r>
                        <a:rPr lang="zh-CN" altLang="en-US" sz="1600" dirty="0">
                          <a:solidFill>
                            <a:schemeClr val="accent2"/>
                          </a:solidFill>
                          <a:effectLst/>
                        </a:rPr>
                        <a:t>有符号的十进制整数</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r>
              <a:tr h="298037">
                <a:tc>
                  <a:txBody>
                    <a:bodyPr/>
                    <a:lstStyle/>
                    <a:p>
                      <a:pPr algn="ctr"/>
                      <a:r>
                        <a:rPr lang="en-US" sz="1600" dirty="0">
                          <a:solidFill>
                            <a:schemeClr val="accent2"/>
                          </a:solidFill>
                          <a:effectLst/>
                        </a:rPr>
                        <a:t>%f</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zh-CN" altLang="en-US" sz="1600" dirty="0">
                          <a:solidFill>
                            <a:schemeClr val="accent2"/>
                          </a:solidFill>
                          <a:effectLst/>
                        </a:rPr>
                        <a:t>浮点数</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98037">
                <a:tc>
                  <a:txBody>
                    <a:bodyPr/>
                    <a:lstStyle/>
                    <a:p>
                      <a:pPr algn="ctr"/>
                      <a:r>
                        <a:rPr lang="en-US" sz="1600" dirty="0">
                          <a:effectLst/>
                        </a:rPr>
                        <a:t>%c</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c>
                  <a:txBody>
                    <a:bodyPr/>
                    <a:lstStyle/>
                    <a:p>
                      <a:pPr algn="l"/>
                      <a:r>
                        <a:rPr lang="zh-CN" altLang="en-US" sz="1600" dirty="0">
                          <a:effectLst/>
                        </a:rPr>
                        <a:t>字符</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r>
              <a:tr h="298037">
                <a:tc>
                  <a:txBody>
                    <a:bodyPr/>
                    <a:lstStyle/>
                    <a:p>
                      <a:pPr algn="ctr"/>
                      <a:r>
                        <a:rPr lang="en-US" sz="1600" dirty="0">
                          <a:effectLst/>
                        </a:rPr>
                        <a:t>%u</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zh-CN" altLang="en-US" sz="1600" dirty="0">
                          <a:effectLst/>
                        </a:rPr>
                        <a:t>无符号十进制整数</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98037">
                <a:tc>
                  <a:txBody>
                    <a:bodyPr/>
                    <a:lstStyle/>
                    <a:p>
                      <a:pPr algn="ctr"/>
                      <a:r>
                        <a:rPr lang="en-US" sz="1600" dirty="0">
                          <a:effectLst/>
                        </a:rPr>
                        <a:t>%o</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c>
                  <a:txBody>
                    <a:bodyPr/>
                    <a:lstStyle/>
                    <a:p>
                      <a:pPr algn="l"/>
                      <a:r>
                        <a:rPr lang="zh-CN" altLang="en-US" sz="1600" dirty="0">
                          <a:effectLst/>
                        </a:rPr>
                        <a:t>八进制整数</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r>
              <a:tr h="285749">
                <a:tc>
                  <a:txBody>
                    <a:bodyPr/>
                    <a:lstStyle/>
                    <a:p>
                      <a:pPr algn="ctr"/>
                      <a:r>
                        <a:rPr lang="en-US" sz="1600" dirty="0">
                          <a:effectLst/>
                        </a:rPr>
                        <a:t>%x</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zh-CN" altLang="en-US" sz="1600" dirty="0">
                          <a:effectLst/>
                        </a:rPr>
                        <a:t>十六进制整数（小写</a:t>
                      </a:r>
                      <a:r>
                        <a:rPr lang="en-US" altLang="zh-CN" sz="1600" dirty="0">
                          <a:effectLst/>
                        </a:rPr>
                        <a:t>ox</a:t>
                      </a:r>
                      <a:r>
                        <a:rPr lang="zh-CN" altLang="en-US" sz="1600" dirty="0">
                          <a:effectLst/>
                        </a:rPr>
                        <a:t>）</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02813">
                <a:tc>
                  <a:txBody>
                    <a:bodyPr/>
                    <a:lstStyle/>
                    <a:p>
                      <a:pPr algn="ctr"/>
                      <a:r>
                        <a:rPr lang="en-US" sz="1600" dirty="0">
                          <a:effectLst/>
                        </a:rPr>
                        <a:t>%X</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c>
                  <a:txBody>
                    <a:bodyPr/>
                    <a:lstStyle/>
                    <a:p>
                      <a:pPr algn="l"/>
                      <a:r>
                        <a:rPr lang="zh-CN" altLang="en-US" sz="1600" dirty="0">
                          <a:effectLst/>
                        </a:rPr>
                        <a:t>十六进制整数（大写</a:t>
                      </a:r>
                      <a:r>
                        <a:rPr lang="en-US" altLang="zh-CN" sz="1600" dirty="0">
                          <a:effectLst/>
                        </a:rPr>
                        <a:t>OX</a:t>
                      </a:r>
                      <a:r>
                        <a:rPr lang="zh-CN" altLang="en-US" sz="1600" dirty="0">
                          <a:effectLst/>
                        </a:rPr>
                        <a:t>）</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r>
              <a:tr h="298037">
                <a:tc>
                  <a:txBody>
                    <a:bodyPr/>
                    <a:lstStyle/>
                    <a:p>
                      <a:pPr algn="ctr"/>
                      <a:r>
                        <a:rPr lang="en-US" sz="1600" dirty="0">
                          <a:effectLst/>
                        </a:rPr>
                        <a:t>%e</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zh-CN" altLang="en-US" sz="1600" dirty="0">
                          <a:effectLst/>
                        </a:rPr>
                        <a:t>科学计数法（小写</a:t>
                      </a:r>
                      <a:r>
                        <a:rPr lang="en-US" altLang="zh-CN" sz="1600" dirty="0">
                          <a:effectLst/>
                        </a:rPr>
                        <a:t>'e'</a:t>
                      </a:r>
                      <a:r>
                        <a:rPr lang="zh-CN" altLang="en-US" sz="1600" dirty="0">
                          <a:effectLst/>
                        </a:rPr>
                        <a:t>）</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98037">
                <a:tc>
                  <a:txBody>
                    <a:bodyPr/>
                    <a:lstStyle/>
                    <a:p>
                      <a:pPr algn="ctr"/>
                      <a:r>
                        <a:rPr lang="en-US" sz="1600" dirty="0">
                          <a:effectLst/>
                        </a:rPr>
                        <a:t>%E</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c>
                  <a:txBody>
                    <a:bodyPr/>
                    <a:lstStyle/>
                    <a:p>
                      <a:pPr algn="l"/>
                      <a:r>
                        <a:rPr lang="zh-CN" altLang="en-US" sz="1600" dirty="0">
                          <a:effectLst/>
                        </a:rPr>
                        <a:t>科学计数法（大写</a:t>
                      </a:r>
                      <a:r>
                        <a:rPr lang="en-US" altLang="zh-CN" sz="1600" dirty="0">
                          <a:effectLst/>
                        </a:rPr>
                        <a:t>'E'</a:t>
                      </a:r>
                      <a:r>
                        <a:rPr lang="zh-CN" altLang="en-US" sz="1600" dirty="0">
                          <a:effectLst/>
                        </a:rPr>
                        <a:t>）</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r>
              <a:tr h="298037">
                <a:tc>
                  <a:txBody>
                    <a:bodyPr/>
                    <a:lstStyle/>
                    <a:p>
                      <a:pPr algn="ctr"/>
                      <a:r>
                        <a:rPr lang="en-US" sz="1600" dirty="0">
                          <a:effectLst/>
                        </a:rPr>
                        <a:t>%g</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600" dirty="0">
                          <a:effectLst/>
                        </a:rPr>
                        <a:t>%f</a:t>
                      </a:r>
                      <a:r>
                        <a:rPr lang="zh-CN" altLang="en-US" sz="1600" dirty="0">
                          <a:effectLst/>
                        </a:rPr>
                        <a:t>和</a:t>
                      </a:r>
                      <a:r>
                        <a:rPr lang="en-US" altLang="zh-CN" sz="1600" dirty="0">
                          <a:effectLst/>
                        </a:rPr>
                        <a:t>%</a:t>
                      </a:r>
                      <a:r>
                        <a:rPr lang="en-US" sz="1600" dirty="0">
                          <a:effectLst/>
                        </a:rPr>
                        <a:t>e</a:t>
                      </a:r>
                      <a:r>
                        <a:rPr lang="zh-CN" altLang="en-US" sz="1600" dirty="0">
                          <a:effectLst/>
                        </a:rPr>
                        <a:t>的简写</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98037">
                <a:tc>
                  <a:txBody>
                    <a:bodyPr/>
                    <a:lstStyle/>
                    <a:p>
                      <a:pPr algn="ctr"/>
                      <a:r>
                        <a:rPr lang="en-US" sz="1600" dirty="0">
                          <a:effectLst/>
                        </a:rPr>
                        <a:t>%G</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c>
                  <a:txBody>
                    <a:bodyPr/>
                    <a:lstStyle/>
                    <a:p>
                      <a:pPr algn="l"/>
                      <a:r>
                        <a:rPr lang="en-US" sz="1600" dirty="0">
                          <a:effectLst/>
                        </a:rPr>
                        <a:t>%f</a:t>
                      </a:r>
                      <a:r>
                        <a:rPr lang="zh-CN" altLang="en-US" sz="1600" dirty="0">
                          <a:effectLst/>
                        </a:rPr>
                        <a:t>和</a:t>
                      </a:r>
                      <a:r>
                        <a:rPr lang="en-US" altLang="zh-CN" sz="1600" dirty="0">
                          <a:effectLst/>
                        </a:rPr>
                        <a:t>%</a:t>
                      </a:r>
                      <a:r>
                        <a:rPr lang="en-US" sz="1600" dirty="0">
                          <a:effectLst/>
                        </a:rPr>
                        <a:t>E</a:t>
                      </a:r>
                      <a:r>
                        <a:rPr lang="zh-CN" altLang="en-US" sz="1600" dirty="0">
                          <a:effectLst/>
                        </a:rPr>
                        <a:t>的简写</a:t>
                      </a:r>
                    </a:p>
                  </a:txBody>
                  <a:tcPr marL="64575" marR="64575" marT="29804" marB="298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r>
            </a:tbl>
          </a:graphicData>
        </a:graphic>
      </p:graphicFrame>
      <p:sp>
        <p:nvSpPr>
          <p:cNvPr id="7" name="Rectangle 1"/>
          <p:cNvSpPr>
            <a:spLocks noChangeArrowheads="1"/>
          </p:cNvSpPr>
          <p:nvPr/>
        </p:nvSpPr>
        <p:spPr bwMode="auto">
          <a:xfrm>
            <a:off x="4108450" y="1784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19688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smtClean="0"/>
              <a:t>② 简单易学</a:t>
            </a:r>
            <a:endParaRPr lang="en-US" altLang="zh-CN" dirty="0" smtClean="0"/>
          </a:p>
          <a:p>
            <a:pPr marL="0" indent="0">
              <a:buNone/>
            </a:pPr>
            <a:r>
              <a:rPr lang="zh-CN" altLang="en-US" dirty="0"/>
              <a:t>开发代码少，精确表达需求</a:t>
            </a:r>
            <a:r>
              <a:rPr lang="zh-CN" altLang="en-US" dirty="0" smtClean="0"/>
              <a:t>逻辑；</a:t>
            </a:r>
            <a:r>
              <a:rPr lang="en-US" altLang="zh-CN" dirty="0" smtClean="0"/>
              <a:t>33</a:t>
            </a:r>
            <a:r>
              <a:rPr lang="zh-CN" altLang="en-US" dirty="0"/>
              <a:t>个关键字，</a:t>
            </a:r>
            <a:r>
              <a:rPr lang="en-US" altLang="zh-CN" dirty="0"/>
              <a:t>7</a:t>
            </a:r>
            <a:r>
              <a:rPr lang="zh-CN" altLang="en-US" dirty="0"/>
              <a:t>种基本</a:t>
            </a:r>
            <a:r>
              <a:rPr lang="zh-CN" altLang="en-US" dirty="0" smtClean="0"/>
              <a:t>数据类型；</a:t>
            </a:r>
            <a:r>
              <a:rPr lang="zh-CN" altLang="en-US" dirty="0"/>
              <a:t>语法规则简单，接近⾃自然</a:t>
            </a:r>
            <a:r>
              <a:rPr lang="zh-CN" altLang="en-US" dirty="0" smtClean="0"/>
              <a:t>语</a:t>
            </a:r>
            <a:endParaRPr lang="zh-CN" altLang="en-US"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概述</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a:t>1</a:t>
            </a:r>
            <a:r>
              <a:rPr kumimoji="1" lang="zh-CN" altLang="en-US" dirty="0"/>
              <a:t>、为什么</a:t>
            </a:r>
            <a:r>
              <a:rPr kumimoji="1" lang="zh-CN" altLang="en-US" dirty="0" smtClean="0"/>
              <a:t>要学习</a:t>
            </a:r>
            <a:r>
              <a:rPr kumimoji="1" lang="en-US" altLang="zh-CN" dirty="0" smtClean="0"/>
              <a:t>Python</a:t>
            </a:r>
            <a:r>
              <a:rPr kumimoji="1" lang="zh-CN" altLang="en-US" dirty="0" smtClean="0"/>
              <a:t>？</a:t>
            </a:r>
            <a:endParaRPr kumimoji="1" lang="zh-CN" altLang="en-US" dirty="0"/>
          </a:p>
        </p:txBody>
      </p:sp>
      <p:pic>
        <p:nvPicPr>
          <p:cNvPr id="5" name="图片 4"/>
          <p:cNvPicPr>
            <a:picLocks noChangeAspect="1"/>
          </p:cNvPicPr>
          <p:nvPr/>
        </p:nvPicPr>
        <p:blipFill>
          <a:blip r:embed="rId2"/>
          <a:stretch>
            <a:fillRect/>
          </a:stretch>
        </p:blipFill>
        <p:spPr>
          <a:xfrm>
            <a:off x="449805" y="3112226"/>
            <a:ext cx="11271747" cy="2753482"/>
          </a:xfrm>
          <a:prstGeom prst="rect">
            <a:avLst/>
          </a:prstGeom>
        </p:spPr>
      </p:pic>
    </p:spTree>
    <p:extLst>
      <p:ext uri="{BB962C8B-B14F-4D97-AF65-F5344CB8AC3E}">
        <p14:creationId xmlns:p14="http://schemas.microsoft.com/office/powerpoint/2010/main" val="28599239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836955" cy="4844119"/>
          </a:xfrm>
        </p:spPr>
        <p:txBody>
          <a:bodyPr/>
          <a:lstStyle/>
          <a:p>
            <a:pPr marL="0" indent="0">
              <a:buNone/>
            </a:pPr>
            <a:r>
              <a:rPr kumimoji="1" lang="zh-CN" altLang="en-US" dirty="0"/>
              <a:t>格式化字符串串</a:t>
            </a:r>
            <a:r>
              <a:rPr kumimoji="1" lang="zh-CN" altLang="en-US" dirty="0" smtClean="0"/>
              <a:t>除了</a:t>
            </a:r>
            <a:r>
              <a:rPr kumimoji="1" lang="en-US" altLang="zh-CN" dirty="0"/>
              <a:t>%s</a:t>
            </a:r>
            <a:r>
              <a:rPr kumimoji="1" lang="zh-CN" altLang="en-US" dirty="0"/>
              <a:t>，还可以写为</a:t>
            </a:r>
            <a:r>
              <a:rPr kumimoji="1" lang="en-US" altLang="zh-CN" dirty="0" smtClean="0"/>
              <a:t>f‘{</a:t>
            </a:r>
            <a:r>
              <a:rPr kumimoji="1" lang="zh-CN" altLang="en-US" dirty="0"/>
              <a:t>表达式</a:t>
            </a:r>
            <a:r>
              <a:rPr kumimoji="1" lang="en-US" altLang="zh-CN" dirty="0" smtClean="0"/>
              <a:t>}</a:t>
            </a:r>
            <a:r>
              <a:rPr kumimoji="1" lang="zh-CN" altLang="en-US" dirty="0" smtClean="0"/>
              <a:t>’</a:t>
            </a:r>
            <a:endParaRPr kumimoji="1" lang="en-US" altLang="zh-CN" dirty="0" smtClean="0"/>
          </a:p>
          <a:p>
            <a:pPr marL="0" indent="0">
              <a:buNone/>
            </a:pPr>
            <a:endParaRPr kumimoji="1" lang="en-US" altLang="zh-CN" sz="1800" dirty="0"/>
          </a:p>
          <a:p>
            <a:pPr marL="0" indent="0">
              <a:buNone/>
            </a:pPr>
            <a:endParaRPr kumimoji="1" lang="en-US" altLang="zh-CN" sz="1800" dirty="0" smtClean="0"/>
          </a:p>
          <a:p>
            <a:pPr marL="0" indent="0">
              <a:buNone/>
            </a:pPr>
            <a:endParaRPr kumimoji="1" lang="en-US" altLang="zh-CN" sz="1800" dirty="0"/>
          </a:p>
          <a:p>
            <a:pPr marL="0" indent="0">
              <a:buNone/>
            </a:pPr>
            <a:endParaRPr kumimoji="1" lang="en-US" altLang="zh-CN" sz="1800" dirty="0" smtClean="0"/>
          </a:p>
          <a:p>
            <a:pPr marL="0" indent="0">
              <a:buNone/>
            </a:pPr>
            <a:endParaRPr kumimoji="1" lang="en-US" altLang="zh-CN" sz="1800" dirty="0"/>
          </a:p>
          <a:p>
            <a:pPr marL="0" indent="0">
              <a:buNone/>
            </a:pPr>
            <a:endParaRPr kumimoji="1" lang="en-US" altLang="zh-CN" sz="1800" dirty="0" smtClean="0"/>
          </a:p>
          <a:p>
            <a:pPr marL="0" indent="0">
              <a:buNone/>
            </a:pPr>
            <a:endParaRPr kumimoji="1" lang="en-US" altLang="zh-CN" sz="1800" dirty="0"/>
          </a:p>
          <a:p>
            <a:pPr marL="0" indent="0">
              <a:buNone/>
            </a:pPr>
            <a:endParaRPr kumimoji="1" lang="en-US" altLang="zh-CN" sz="1800" dirty="0" smtClean="0"/>
          </a:p>
          <a:p>
            <a:pPr marL="0" indent="0">
              <a:buNone/>
            </a:pPr>
            <a:r>
              <a:rPr kumimoji="1" lang="zh-CN" altLang="en-US" sz="1800" dirty="0" smtClean="0">
                <a:solidFill>
                  <a:srgbClr val="B60206"/>
                </a:solidFill>
              </a:rPr>
              <a:t>注</a:t>
            </a:r>
            <a:r>
              <a:rPr kumimoji="1" lang="zh-CN" altLang="en-US" sz="1800" dirty="0">
                <a:solidFill>
                  <a:srgbClr val="B60206"/>
                </a:solidFill>
              </a:rPr>
              <a:t>：</a:t>
            </a:r>
            <a:r>
              <a:rPr kumimoji="1" lang="en-US" altLang="zh-CN" sz="1800" dirty="0">
                <a:solidFill>
                  <a:srgbClr val="B60206"/>
                </a:solidFill>
              </a:rPr>
              <a:t>f-</a:t>
            </a:r>
            <a:r>
              <a:rPr kumimoji="1" lang="zh-CN" altLang="en-US" sz="1800" dirty="0">
                <a:solidFill>
                  <a:srgbClr val="B60206"/>
                </a:solidFill>
              </a:rPr>
              <a:t>格式化字符串是</a:t>
            </a:r>
            <a:r>
              <a:rPr kumimoji="1" lang="en-US" altLang="zh-CN" sz="1800" dirty="0">
                <a:solidFill>
                  <a:srgbClr val="B60206"/>
                </a:solidFill>
              </a:rPr>
              <a:t>Python3.6</a:t>
            </a:r>
            <a:r>
              <a:rPr kumimoji="1" lang="zh-CN" altLang="en-US" sz="1800" dirty="0">
                <a:solidFill>
                  <a:srgbClr val="B60206"/>
                </a:solidFill>
              </a:rPr>
              <a:t>中新增的格式化⽅法，该方法更简单易读。</a:t>
            </a:r>
            <a:endParaRPr kumimoji="1" lang="en-US" altLang="zh-CN" sz="1800" dirty="0" smtClean="0">
              <a:solidFill>
                <a:srgbClr val="B60206"/>
              </a:solidFill>
            </a:endParaRP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zh-CN" altLang="en-US" dirty="0" smtClean="0"/>
              <a:t>格式化输出</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3</a:t>
            </a:r>
            <a:r>
              <a:rPr kumimoji="1" lang="zh-CN" altLang="en-US" dirty="0" smtClean="0"/>
              <a:t>、案例演示</a:t>
            </a:r>
            <a:endParaRPr kumimoji="1" lang="zh-CN" altLang="en-US" dirty="0"/>
          </a:p>
        </p:txBody>
      </p:sp>
      <p:sp>
        <p:nvSpPr>
          <p:cNvPr id="7" name="Rectangle 1"/>
          <p:cNvSpPr>
            <a:spLocks noChangeArrowheads="1"/>
          </p:cNvSpPr>
          <p:nvPr/>
        </p:nvSpPr>
        <p:spPr bwMode="auto">
          <a:xfrm>
            <a:off x="4108450" y="1784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Box 3">
            <a:extLst>
              <a:ext uri="{FF2B5EF4-FFF2-40B4-BE49-F238E27FC236}">
                <a16:creationId xmlns="" xmlns:a16="http://schemas.microsoft.com/office/drawing/2014/main" id="{0C998B78-AB18-3C47-A1C7-25AE9A3A40B0}"/>
              </a:ext>
            </a:extLst>
          </p:cNvPr>
          <p:cNvSpPr txBox="1"/>
          <p:nvPr/>
        </p:nvSpPr>
        <p:spPr>
          <a:xfrm>
            <a:off x="755236" y="2258038"/>
            <a:ext cx="4739863" cy="3385542"/>
          </a:xfrm>
          <a:prstGeom prst="rect">
            <a:avLst/>
          </a:prstGeom>
          <a:solidFill>
            <a:srgbClr val="FFFFE4"/>
          </a:solidFill>
          <a:ln w="3175">
            <a:solidFill>
              <a:srgbClr val="919191"/>
            </a:solidFill>
          </a:ln>
        </p:spPr>
        <p:txBody>
          <a:bodyPr wrap="square">
            <a:spAutoFit/>
          </a:bodyPr>
          <a:lstStyle/>
          <a:p>
            <a:r>
              <a:rPr kumimoji="1" lang="en-US" altLang="zh-CN" sz="1600" dirty="0">
                <a:ea typeface="Alibaba PuHuiTi B"/>
              </a:rPr>
              <a:t>name = 'TOM'</a:t>
            </a:r>
          </a:p>
          <a:p>
            <a:r>
              <a:rPr kumimoji="1" lang="en-US" altLang="zh-CN" sz="1600" dirty="0">
                <a:ea typeface="Alibaba PuHuiTi B"/>
              </a:rPr>
              <a:t>age = 18</a:t>
            </a:r>
          </a:p>
          <a:p>
            <a:r>
              <a:rPr kumimoji="1" lang="en-US" altLang="zh-CN" sz="1600" dirty="0">
                <a:ea typeface="Alibaba PuHuiTi B"/>
              </a:rPr>
              <a:t>weight = 75.5</a:t>
            </a:r>
          </a:p>
          <a:p>
            <a:r>
              <a:rPr kumimoji="1" lang="en-US" altLang="zh-CN" sz="1600" dirty="0" err="1">
                <a:ea typeface="Alibaba PuHuiTi B"/>
              </a:rPr>
              <a:t>s</a:t>
            </a:r>
            <a:r>
              <a:rPr kumimoji="1" lang="en-US" altLang="zh-CN" sz="1600" dirty="0" err="1" smtClean="0">
                <a:ea typeface="Alibaba PuHuiTi B"/>
              </a:rPr>
              <a:t>tudent_no</a:t>
            </a:r>
            <a:r>
              <a:rPr kumimoji="1" lang="en-US" altLang="zh-CN" sz="1600" dirty="0" smtClean="0">
                <a:ea typeface="Alibaba PuHuiTi B"/>
              </a:rPr>
              <a:t> = </a:t>
            </a:r>
            <a:r>
              <a:rPr kumimoji="1" lang="en-US" altLang="zh-CN" sz="1600" dirty="0">
                <a:ea typeface="Alibaba PuHuiTi B"/>
              </a:rPr>
              <a:t>1</a:t>
            </a:r>
          </a:p>
          <a:p>
            <a:endParaRPr kumimoji="1" lang="en-US" altLang="zh-CN" sz="1600" dirty="0">
              <a:ea typeface="Alibaba PuHuiTi B"/>
            </a:endParaRPr>
          </a:p>
          <a:p>
            <a:r>
              <a:rPr kumimoji="1" lang="en-US" altLang="zh-CN" sz="1600" dirty="0">
                <a:ea typeface="Alibaba PuHuiTi B"/>
              </a:rPr>
              <a:t># </a:t>
            </a:r>
            <a:r>
              <a:rPr kumimoji="1" lang="zh-CN" altLang="en-US" sz="1600" dirty="0">
                <a:ea typeface="Alibaba PuHuiTi B"/>
              </a:rPr>
              <a:t>我的名字是</a:t>
            </a:r>
            <a:r>
              <a:rPr kumimoji="1" lang="en-US" altLang="zh-CN" sz="1600" dirty="0">
                <a:ea typeface="Alibaba PuHuiTi B"/>
              </a:rPr>
              <a:t>TOM</a:t>
            </a:r>
          </a:p>
          <a:p>
            <a:r>
              <a:rPr kumimoji="1" lang="en-US" altLang="zh-CN" sz="1600" dirty="0">
                <a:ea typeface="Alibaba PuHuiTi B"/>
              </a:rPr>
              <a:t>print('</a:t>
            </a:r>
            <a:r>
              <a:rPr kumimoji="1" lang="zh-CN" altLang="en-US" sz="1600" dirty="0">
                <a:ea typeface="Alibaba PuHuiTi B"/>
              </a:rPr>
              <a:t>我的名字是</a:t>
            </a:r>
            <a:r>
              <a:rPr kumimoji="1" lang="en-US" altLang="zh-CN" sz="1600" dirty="0">
                <a:ea typeface="Alibaba PuHuiTi B"/>
              </a:rPr>
              <a:t>%s' % name)</a:t>
            </a:r>
          </a:p>
          <a:p>
            <a:endParaRPr kumimoji="1" lang="en-US" altLang="zh-CN" sz="1600" dirty="0">
              <a:ea typeface="Alibaba PuHuiTi B"/>
            </a:endParaRPr>
          </a:p>
          <a:p>
            <a:r>
              <a:rPr kumimoji="1" lang="en-US" altLang="zh-CN" sz="1600" dirty="0">
                <a:ea typeface="Alibaba PuHuiTi B"/>
              </a:rPr>
              <a:t># </a:t>
            </a:r>
            <a:r>
              <a:rPr kumimoji="1" lang="zh-CN" altLang="en-US" sz="1600" dirty="0">
                <a:ea typeface="Alibaba PuHuiTi B"/>
              </a:rPr>
              <a:t>我的年龄是</a:t>
            </a:r>
            <a:r>
              <a:rPr kumimoji="1" lang="en-US" altLang="zh-CN" sz="1600" dirty="0">
                <a:ea typeface="Alibaba PuHuiTi B"/>
              </a:rPr>
              <a:t>18</a:t>
            </a:r>
            <a:r>
              <a:rPr kumimoji="1" lang="zh-CN" altLang="en-US" sz="1600" dirty="0">
                <a:ea typeface="Alibaba PuHuiTi B"/>
              </a:rPr>
              <a:t>岁</a:t>
            </a:r>
          </a:p>
          <a:p>
            <a:r>
              <a:rPr kumimoji="1" lang="en-US" altLang="zh-CN" sz="1600" dirty="0">
                <a:ea typeface="Alibaba PuHuiTi B"/>
              </a:rPr>
              <a:t>print('</a:t>
            </a:r>
            <a:r>
              <a:rPr kumimoji="1" lang="zh-CN" altLang="en-US" sz="1600" dirty="0">
                <a:ea typeface="Alibaba PuHuiTi B"/>
              </a:rPr>
              <a:t>我的年龄是</a:t>
            </a:r>
            <a:r>
              <a:rPr kumimoji="1" lang="en-US" altLang="zh-CN" sz="1600" dirty="0">
                <a:ea typeface="Alibaba PuHuiTi B"/>
              </a:rPr>
              <a:t>%d' % age)</a:t>
            </a:r>
          </a:p>
          <a:p>
            <a:endParaRPr kumimoji="1" lang="en-US" altLang="zh-CN" sz="1600" dirty="0">
              <a:ea typeface="Alibaba PuHuiTi B"/>
            </a:endParaRPr>
          </a:p>
          <a:p>
            <a:r>
              <a:rPr kumimoji="1" lang="en-US" altLang="zh-CN" sz="1600" dirty="0">
                <a:ea typeface="Alibaba PuHuiTi B"/>
              </a:rPr>
              <a:t># </a:t>
            </a:r>
            <a:r>
              <a:rPr kumimoji="1" lang="zh-CN" altLang="en-US" sz="1600" dirty="0">
                <a:ea typeface="Alibaba PuHuiTi B"/>
              </a:rPr>
              <a:t>我的体重是</a:t>
            </a:r>
            <a:r>
              <a:rPr kumimoji="1" lang="en-US" altLang="zh-CN" sz="1600" dirty="0">
                <a:ea typeface="Alibaba PuHuiTi B"/>
              </a:rPr>
              <a:t>75.5</a:t>
            </a:r>
            <a:r>
              <a:rPr kumimoji="1" lang="zh-CN" altLang="en-US" sz="1600" dirty="0">
                <a:ea typeface="Alibaba PuHuiTi B"/>
              </a:rPr>
              <a:t>公斤</a:t>
            </a:r>
          </a:p>
          <a:p>
            <a:r>
              <a:rPr kumimoji="1" lang="en-US" altLang="zh-CN" sz="1600" dirty="0">
                <a:ea typeface="Alibaba PuHuiTi B"/>
              </a:rPr>
              <a:t>print('</a:t>
            </a:r>
            <a:r>
              <a:rPr kumimoji="1" lang="zh-CN" altLang="en-US" sz="1600" dirty="0">
                <a:ea typeface="Alibaba PuHuiTi B"/>
              </a:rPr>
              <a:t>我的体重是</a:t>
            </a:r>
            <a:r>
              <a:rPr kumimoji="1" lang="en-US" altLang="zh-CN" sz="1600" dirty="0">
                <a:ea typeface="Alibaba PuHuiTi B"/>
              </a:rPr>
              <a:t>%.2f' % weight</a:t>
            </a:r>
            <a:r>
              <a:rPr kumimoji="1" lang="en-US" altLang="zh-CN" sz="1600" dirty="0" smtClean="0">
                <a:ea typeface="Alibaba PuHuiTi B"/>
              </a:rPr>
              <a:t>)</a:t>
            </a:r>
            <a:endParaRPr kumimoji="1" lang="en-US" altLang="zh-CN" sz="1600" dirty="0">
              <a:ea typeface="Alibaba PuHuiTi B"/>
            </a:endParaRPr>
          </a:p>
        </p:txBody>
      </p:sp>
      <p:sp>
        <p:nvSpPr>
          <p:cNvPr id="9" name="TextBox 3">
            <a:extLst>
              <a:ext uri="{FF2B5EF4-FFF2-40B4-BE49-F238E27FC236}">
                <a16:creationId xmlns="" xmlns:a16="http://schemas.microsoft.com/office/drawing/2014/main" id="{0C998B78-AB18-3C47-A1C7-25AE9A3A40B0}"/>
              </a:ext>
            </a:extLst>
          </p:cNvPr>
          <p:cNvSpPr txBox="1"/>
          <p:nvPr/>
        </p:nvSpPr>
        <p:spPr>
          <a:xfrm>
            <a:off x="5744679" y="2258038"/>
            <a:ext cx="5684742" cy="3385542"/>
          </a:xfrm>
          <a:prstGeom prst="rect">
            <a:avLst/>
          </a:prstGeom>
          <a:solidFill>
            <a:srgbClr val="FFFFE4"/>
          </a:solidFill>
          <a:ln w="3175">
            <a:solidFill>
              <a:srgbClr val="919191"/>
            </a:solidFill>
          </a:ln>
        </p:spPr>
        <p:txBody>
          <a:bodyPr wrap="square">
            <a:spAutoFit/>
          </a:bodyPr>
          <a:lstStyle/>
          <a:p>
            <a:r>
              <a:rPr kumimoji="1" lang="en-US" altLang="zh-CN" sz="1600" dirty="0">
                <a:ea typeface="Alibaba PuHuiTi B"/>
              </a:rPr>
              <a:t># </a:t>
            </a:r>
            <a:r>
              <a:rPr kumimoji="1" lang="zh-CN" altLang="en-US" sz="1600" dirty="0">
                <a:ea typeface="Alibaba PuHuiTi B"/>
              </a:rPr>
              <a:t>我的学号是</a:t>
            </a:r>
            <a:r>
              <a:rPr kumimoji="1" lang="en-US" altLang="zh-CN" sz="1600" dirty="0">
                <a:ea typeface="Alibaba PuHuiTi B"/>
              </a:rPr>
              <a:t>0001</a:t>
            </a:r>
          </a:p>
          <a:p>
            <a:r>
              <a:rPr kumimoji="1" lang="en-US" altLang="zh-CN" sz="1600" dirty="0">
                <a:ea typeface="Alibaba PuHuiTi B"/>
              </a:rPr>
              <a:t>print('</a:t>
            </a:r>
            <a:r>
              <a:rPr kumimoji="1" lang="zh-CN" altLang="en-US" sz="1600" dirty="0">
                <a:ea typeface="Alibaba PuHuiTi B"/>
              </a:rPr>
              <a:t>我的学号是</a:t>
            </a:r>
            <a:r>
              <a:rPr kumimoji="1" lang="en-US" altLang="zh-CN" sz="1600" dirty="0">
                <a:ea typeface="Alibaba PuHuiTi B"/>
              </a:rPr>
              <a:t>%4d' % </a:t>
            </a:r>
            <a:r>
              <a:rPr kumimoji="1" lang="en-US" altLang="zh-CN" sz="1600" dirty="0" err="1" smtClean="0">
                <a:ea typeface="Alibaba PuHuiTi B"/>
              </a:rPr>
              <a:t>student_no</a:t>
            </a:r>
            <a:r>
              <a:rPr kumimoji="1" lang="en-US" altLang="zh-CN" sz="1600" dirty="0" smtClean="0">
                <a:ea typeface="Alibaba PuHuiTi B"/>
              </a:rPr>
              <a:t>)</a:t>
            </a:r>
            <a:endParaRPr kumimoji="1" lang="en-US" altLang="zh-CN" sz="1600" dirty="0">
              <a:ea typeface="Alibaba PuHuiTi B"/>
            </a:endParaRPr>
          </a:p>
          <a:p>
            <a:endParaRPr kumimoji="1" lang="en-US" altLang="zh-CN" sz="1600" dirty="0">
              <a:ea typeface="Alibaba PuHuiTi B"/>
            </a:endParaRPr>
          </a:p>
          <a:p>
            <a:r>
              <a:rPr kumimoji="1" lang="en-US" altLang="zh-CN" sz="1600" dirty="0">
                <a:ea typeface="Alibaba PuHuiTi B"/>
              </a:rPr>
              <a:t># </a:t>
            </a:r>
            <a:r>
              <a:rPr kumimoji="1" lang="zh-CN" altLang="en-US" sz="1600" dirty="0">
                <a:ea typeface="Alibaba PuHuiTi B"/>
              </a:rPr>
              <a:t>我的名字是</a:t>
            </a:r>
            <a:r>
              <a:rPr kumimoji="1" lang="en-US" altLang="zh-CN" sz="1600" dirty="0">
                <a:ea typeface="Alibaba PuHuiTi B"/>
              </a:rPr>
              <a:t>TOM</a:t>
            </a:r>
            <a:r>
              <a:rPr kumimoji="1" lang="zh-CN" altLang="en-US" sz="1600" dirty="0">
                <a:ea typeface="Alibaba PuHuiTi B"/>
              </a:rPr>
              <a:t>，今年</a:t>
            </a:r>
            <a:r>
              <a:rPr kumimoji="1" lang="en-US" altLang="zh-CN" sz="1600" dirty="0">
                <a:ea typeface="Alibaba PuHuiTi B"/>
              </a:rPr>
              <a:t>18</a:t>
            </a:r>
            <a:r>
              <a:rPr kumimoji="1" lang="zh-CN" altLang="en-US" sz="1600" dirty="0">
                <a:ea typeface="Alibaba PuHuiTi B"/>
              </a:rPr>
              <a:t>岁了</a:t>
            </a:r>
          </a:p>
          <a:p>
            <a:r>
              <a:rPr kumimoji="1" lang="en-US" altLang="zh-CN" sz="1600" dirty="0">
                <a:ea typeface="Alibaba PuHuiTi B"/>
              </a:rPr>
              <a:t>print('</a:t>
            </a:r>
            <a:r>
              <a:rPr kumimoji="1" lang="zh-CN" altLang="en-US" sz="1600" dirty="0">
                <a:ea typeface="Alibaba PuHuiTi B"/>
              </a:rPr>
              <a:t>我的名字是</a:t>
            </a:r>
            <a:r>
              <a:rPr kumimoji="1" lang="en-US" altLang="zh-CN" sz="1600" dirty="0">
                <a:ea typeface="Alibaba PuHuiTi B"/>
              </a:rPr>
              <a:t>%s</a:t>
            </a:r>
            <a:r>
              <a:rPr kumimoji="1" lang="zh-CN" altLang="en-US" sz="1600" dirty="0">
                <a:ea typeface="Alibaba PuHuiTi B"/>
              </a:rPr>
              <a:t>，今年</a:t>
            </a:r>
            <a:r>
              <a:rPr kumimoji="1" lang="en-US" altLang="zh-CN" sz="1600" dirty="0">
                <a:ea typeface="Alibaba PuHuiTi B"/>
              </a:rPr>
              <a:t>%d</a:t>
            </a:r>
            <a:r>
              <a:rPr kumimoji="1" lang="zh-CN" altLang="en-US" sz="1600" dirty="0">
                <a:ea typeface="Alibaba PuHuiTi B"/>
              </a:rPr>
              <a:t>岁了</a:t>
            </a:r>
            <a:r>
              <a:rPr kumimoji="1" lang="en-US" altLang="zh-CN" sz="1600" dirty="0">
                <a:ea typeface="Alibaba PuHuiTi B"/>
              </a:rPr>
              <a:t>' % (name, age))</a:t>
            </a:r>
          </a:p>
          <a:p>
            <a:endParaRPr kumimoji="1" lang="en-US" altLang="zh-CN" sz="1600" dirty="0">
              <a:ea typeface="Alibaba PuHuiTi B"/>
            </a:endParaRPr>
          </a:p>
          <a:p>
            <a:r>
              <a:rPr kumimoji="1" lang="en-US" altLang="zh-CN" sz="1600" dirty="0">
                <a:ea typeface="Alibaba PuHuiTi B"/>
              </a:rPr>
              <a:t># </a:t>
            </a:r>
            <a:r>
              <a:rPr kumimoji="1" lang="zh-CN" altLang="en-US" sz="1600" dirty="0">
                <a:ea typeface="Alibaba PuHuiTi B"/>
              </a:rPr>
              <a:t>我的名字是</a:t>
            </a:r>
            <a:r>
              <a:rPr kumimoji="1" lang="en-US" altLang="zh-CN" sz="1600" dirty="0">
                <a:ea typeface="Alibaba PuHuiTi B"/>
              </a:rPr>
              <a:t>TOM</a:t>
            </a:r>
            <a:r>
              <a:rPr kumimoji="1" lang="zh-CN" altLang="en-US" sz="1600" dirty="0">
                <a:ea typeface="Alibaba PuHuiTi B"/>
              </a:rPr>
              <a:t>，明年</a:t>
            </a:r>
            <a:r>
              <a:rPr kumimoji="1" lang="en-US" altLang="zh-CN" sz="1600" dirty="0">
                <a:ea typeface="Alibaba PuHuiTi B"/>
              </a:rPr>
              <a:t>19</a:t>
            </a:r>
            <a:r>
              <a:rPr kumimoji="1" lang="zh-CN" altLang="en-US" sz="1600" dirty="0">
                <a:ea typeface="Alibaba PuHuiTi B"/>
              </a:rPr>
              <a:t>岁了</a:t>
            </a:r>
          </a:p>
          <a:p>
            <a:r>
              <a:rPr kumimoji="1" lang="en-US" altLang="zh-CN" sz="1600" dirty="0">
                <a:ea typeface="Alibaba PuHuiTi B"/>
              </a:rPr>
              <a:t>print('</a:t>
            </a:r>
            <a:r>
              <a:rPr kumimoji="1" lang="zh-CN" altLang="en-US" sz="1600" dirty="0">
                <a:ea typeface="Alibaba PuHuiTi B"/>
              </a:rPr>
              <a:t>我的名字是</a:t>
            </a:r>
            <a:r>
              <a:rPr kumimoji="1" lang="en-US" altLang="zh-CN" sz="1600" dirty="0">
                <a:ea typeface="Alibaba PuHuiTi B"/>
              </a:rPr>
              <a:t>%s</a:t>
            </a:r>
            <a:r>
              <a:rPr kumimoji="1" lang="zh-CN" altLang="en-US" sz="1600" dirty="0">
                <a:ea typeface="Alibaba PuHuiTi B"/>
              </a:rPr>
              <a:t>，明年</a:t>
            </a:r>
            <a:r>
              <a:rPr kumimoji="1" lang="en-US" altLang="zh-CN" sz="1600" dirty="0">
                <a:ea typeface="Alibaba PuHuiTi B"/>
              </a:rPr>
              <a:t>%d</a:t>
            </a:r>
            <a:r>
              <a:rPr kumimoji="1" lang="zh-CN" altLang="en-US" sz="1600" dirty="0">
                <a:ea typeface="Alibaba PuHuiTi B"/>
              </a:rPr>
              <a:t>岁了</a:t>
            </a:r>
            <a:r>
              <a:rPr kumimoji="1" lang="en-US" altLang="zh-CN" sz="1600" dirty="0">
                <a:ea typeface="Alibaba PuHuiTi B"/>
              </a:rPr>
              <a:t>' % (name, age + 1))</a:t>
            </a:r>
          </a:p>
          <a:p>
            <a:endParaRPr kumimoji="1" lang="en-US" altLang="zh-CN" sz="1600" dirty="0">
              <a:ea typeface="Alibaba PuHuiTi B"/>
            </a:endParaRPr>
          </a:p>
          <a:p>
            <a:r>
              <a:rPr kumimoji="1" lang="en-US" altLang="zh-CN" sz="1600" dirty="0">
                <a:ea typeface="Alibaba PuHuiTi B"/>
              </a:rPr>
              <a:t># </a:t>
            </a:r>
            <a:r>
              <a:rPr kumimoji="1" lang="zh-CN" altLang="en-US" sz="1600" dirty="0">
                <a:ea typeface="Alibaba PuHuiTi B"/>
              </a:rPr>
              <a:t>我的名字是</a:t>
            </a:r>
            <a:r>
              <a:rPr kumimoji="1" lang="en-US" altLang="zh-CN" sz="1600" dirty="0">
                <a:ea typeface="Alibaba PuHuiTi B"/>
              </a:rPr>
              <a:t>TOM</a:t>
            </a:r>
            <a:r>
              <a:rPr kumimoji="1" lang="zh-CN" altLang="en-US" sz="1600" dirty="0">
                <a:ea typeface="Alibaba PuHuiTi B"/>
              </a:rPr>
              <a:t>，明年</a:t>
            </a:r>
            <a:r>
              <a:rPr kumimoji="1" lang="en-US" altLang="zh-CN" sz="1600" dirty="0">
                <a:ea typeface="Alibaba PuHuiTi B"/>
              </a:rPr>
              <a:t>19</a:t>
            </a:r>
            <a:r>
              <a:rPr kumimoji="1" lang="zh-CN" altLang="en-US" sz="1600" dirty="0">
                <a:ea typeface="Alibaba PuHuiTi B"/>
              </a:rPr>
              <a:t>岁了</a:t>
            </a:r>
          </a:p>
          <a:p>
            <a:r>
              <a:rPr kumimoji="1" lang="en-US" altLang="zh-CN" sz="1600" dirty="0">
                <a:ea typeface="Alibaba PuHuiTi B"/>
              </a:rPr>
              <a:t>print(f'</a:t>
            </a:r>
            <a:r>
              <a:rPr kumimoji="1" lang="zh-CN" altLang="en-US" sz="1600" dirty="0">
                <a:ea typeface="Alibaba PuHuiTi B"/>
              </a:rPr>
              <a:t>我的名字是</a:t>
            </a:r>
            <a:r>
              <a:rPr kumimoji="1" lang="en-US" altLang="zh-CN" sz="1600" dirty="0">
                <a:ea typeface="Alibaba PuHuiTi B"/>
              </a:rPr>
              <a:t>{name}, </a:t>
            </a:r>
            <a:r>
              <a:rPr kumimoji="1" lang="zh-CN" altLang="en-US" sz="1600" dirty="0">
                <a:ea typeface="Alibaba PuHuiTi B"/>
              </a:rPr>
              <a:t>明年</a:t>
            </a:r>
            <a:r>
              <a:rPr kumimoji="1" lang="en-US" altLang="zh-CN" sz="1600" dirty="0">
                <a:ea typeface="Alibaba PuHuiTi B"/>
              </a:rPr>
              <a:t>{age + 1}</a:t>
            </a:r>
            <a:r>
              <a:rPr kumimoji="1" lang="zh-CN" altLang="en-US" sz="1600" dirty="0">
                <a:ea typeface="Alibaba PuHuiTi B"/>
              </a:rPr>
              <a:t>岁了</a:t>
            </a:r>
            <a:r>
              <a:rPr kumimoji="1" lang="en-US" altLang="zh-CN" sz="1600" dirty="0" smtClean="0">
                <a:ea typeface="Alibaba PuHuiTi B"/>
              </a:rPr>
              <a:t>')</a:t>
            </a:r>
          </a:p>
          <a:p>
            <a:endParaRPr kumimoji="1" lang="en-US" altLang="zh-CN" sz="1600" dirty="0">
              <a:ea typeface="Alibaba PuHuiTi B"/>
            </a:endParaRPr>
          </a:p>
          <a:p>
            <a:endParaRPr kumimoji="1" lang="en-US" altLang="zh-CN" sz="1600" dirty="0">
              <a:ea typeface="Alibaba PuHuiTi B"/>
            </a:endParaRPr>
          </a:p>
        </p:txBody>
      </p:sp>
    </p:spTree>
    <p:extLst>
      <p:ext uri="{BB962C8B-B14F-4D97-AF65-F5344CB8AC3E}">
        <p14:creationId xmlns:p14="http://schemas.microsoft.com/office/powerpoint/2010/main" val="27215832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1646133"/>
            <a:ext cx="10836955" cy="4844119"/>
          </a:xfrm>
        </p:spPr>
        <p:txBody>
          <a:bodyPr/>
          <a:lstStyle/>
          <a:p>
            <a:pPr marL="0" indent="0">
              <a:buNone/>
            </a:pPr>
            <a:r>
              <a:rPr kumimoji="1" lang="en-US" altLang="zh-CN" dirty="0"/>
              <a:t>\n </a:t>
            </a:r>
            <a:r>
              <a:rPr kumimoji="1" lang="zh-CN" altLang="en-US" dirty="0"/>
              <a:t>：换⾏符</a:t>
            </a:r>
            <a:r>
              <a:rPr kumimoji="1" lang="zh-CN" altLang="en-US" dirty="0" smtClean="0"/>
              <a:t>。</a:t>
            </a:r>
            <a:endParaRPr kumimoji="1" lang="en-US" altLang="zh-CN" dirty="0" smtClean="0"/>
          </a:p>
          <a:p>
            <a:pPr marL="0" indent="0">
              <a:buNone/>
            </a:pPr>
            <a:r>
              <a:rPr kumimoji="1" lang="en-US" altLang="zh-CN" dirty="0" smtClean="0"/>
              <a:t>\</a:t>
            </a:r>
            <a:r>
              <a:rPr kumimoji="1" lang="en-US" altLang="zh-CN" dirty="0"/>
              <a:t>t  </a:t>
            </a:r>
            <a:r>
              <a:rPr kumimoji="1" lang="zh-CN" altLang="en-US" dirty="0"/>
              <a:t>：制表符，一个</a:t>
            </a:r>
            <a:r>
              <a:rPr kumimoji="1" lang="en-US" altLang="zh-CN" dirty="0"/>
              <a:t>tab</a:t>
            </a:r>
            <a:r>
              <a:rPr kumimoji="1" lang="zh-CN" altLang="en-US" dirty="0"/>
              <a:t>键（</a:t>
            </a:r>
            <a:r>
              <a:rPr kumimoji="1" lang="en-US" altLang="zh-CN" dirty="0"/>
              <a:t>4</a:t>
            </a:r>
            <a:r>
              <a:rPr kumimoji="1" lang="zh-CN" altLang="en-US" dirty="0"/>
              <a:t>个空格）的距离</a:t>
            </a:r>
            <a:r>
              <a:rPr kumimoji="1" lang="zh-CN" altLang="en-US" dirty="0" smtClean="0"/>
              <a:t>。</a:t>
            </a:r>
            <a:endParaRPr kumimoji="1" lang="en-US" altLang="zh-CN" dirty="0" smtClean="0"/>
          </a:p>
          <a:p>
            <a:pPr marL="0" indent="0">
              <a:buNone/>
            </a:pPr>
            <a:endParaRPr kumimoji="1" lang="en-US" altLang="zh-CN" dirty="0"/>
          </a:p>
          <a:p>
            <a:pPr marL="0" indent="0">
              <a:buNone/>
            </a:pPr>
            <a:r>
              <a:rPr kumimoji="1" lang="zh-CN" altLang="en-US" dirty="0" smtClean="0"/>
              <a:t>想</a:t>
            </a:r>
            <a:r>
              <a:rPr kumimoji="1" lang="zh-CN" altLang="en-US" dirty="0"/>
              <a:t>⼀想，为什么两个</a:t>
            </a:r>
            <a:r>
              <a:rPr kumimoji="1" lang="en-US" altLang="zh-CN" dirty="0"/>
              <a:t>print</a:t>
            </a:r>
            <a:r>
              <a:rPr kumimoji="1" lang="zh-CN" altLang="en-US" dirty="0"/>
              <a:t>会换⾏输出</a:t>
            </a:r>
            <a:r>
              <a:rPr kumimoji="1" lang="zh-CN" altLang="en-US" dirty="0" smtClean="0"/>
              <a:t>？</a:t>
            </a:r>
            <a:endParaRPr kumimoji="1" lang="en-US" altLang="zh-CN" dirty="0" smtClean="0"/>
          </a:p>
          <a:p>
            <a:pPr marL="0" indent="0">
              <a:buNone/>
            </a:pPr>
            <a:endParaRPr kumimoji="1" lang="en-US" altLang="zh-CN" dirty="0"/>
          </a:p>
          <a:p>
            <a:pPr marL="0" indent="0">
              <a:buNone/>
            </a:pPr>
            <a:endParaRPr kumimoji="1" lang="en-US" altLang="zh-CN" dirty="0"/>
          </a:p>
          <a:p>
            <a:pPr marL="0" indent="0">
              <a:buNone/>
            </a:pPr>
            <a:r>
              <a:rPr kumimoji="1" lang="zh-CN" altLang="en-US" dirty="0" smtClean="0"/>
              <a:t>在</a:t>
            </a:r>
            <a:r>
              <a:rPr kumimoji="1" lang="en-US" altLang="zh-CN" dirty="0"/>
              <a:t>Python</a:t>
            </a:r>
            <a:r>
              <a:rPr kumimoji="1" lang="zh-CN" altLang="en-US" dirty="0"/>
              <a:t>中，</a:t>
            </a:r>
            <a:r>
              <a:rPr kumimoji="1" lang="en-US" altLang="zh-CN" dirty="0"/>
              <a:t>print()</a:t>
            </a:r>
            <a:r>
              <a:rPr kumimoji="1" lang="zh-CN" altLang="en-US" dirty="0"/>
              <a:t>， 默认自带</a:t>
            </a:r>
            <a:r>
              <a:rPr kumimoji="1" lang="en-US" altLang="zh-CN" dirty="0"/>
              <a:t>end="\n" </a:t>
            </a:r>
            <a:r>
              <a:rPr kumimoji="1" lang="zh-CN" altLang="en-US" dirty="0"/>
              <a:t>这个换行结束符，所以导致每两个</a:t>
            </a:r>
            <a:r>
              <a:rPr kumimoji="1" lang="en-US" altLang="zh-CN" dirty="0"/>
              <a:t>print </a:t>
            </a:r>
            <a:r>
              <a:rPr kumimoji="1" lang="zh-CN" altLang="en-US" dirty="0"/>
              <a:t>直接会换行展示，⽤户可以按需求更改结束符。</a:t>
            </a:r>
            <a:endParaRPr kumimoji="1" lang="en-US" altLang="zh-CN" sz="1800" dirty="0" smtClean="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zh-CN" altLang="en-US" dirty="0" smtClean="0"/>
              <a:t>格式化输出</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4</a:t>
            </a:r>
            <a:r>
              <a:rPr kumimoji="1" lang="zh-CN" altLang="en-US" dirty="0" smtClean="0"/>
              <a:t>、转义字符</a:t>
            </a:r>
            <a:endParaRPr kumimoji="1" lang="zh-CN" altLang="en-US" dirty="0"/>
          </a:p>
        </p:txBody>
      </p:sp>
      <p:sp>
        <p:nvSpPr>
          <p:cNvPr id="7" name="Rectangle 1"/>
          <p:cNvSpPr>
            <a:spLocks noChangeArrowheads="1"/>
          </p:cNvSpPr>
          <p:nvPr/>
        </p:nvSpPr>
        <p:spPr bwMode="auto">
          <a:xfrm>
            <a:off x="4108450" y="1784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0" name="TextBox 3">
            <a:extLst>
              <a:ext uri="{FF2B5EF4-FFF2-40B4-BE49-F238E27FC236}">
                <a16:creationId xmlns="" xmlns:a16="http://schemas.microsoft.com/office/drawing/2014/main" id="{0C998B78-AB18-3C47-A1C7-25AE9A3A40B0}"/>
              </a:ext>
            </a:extLst>
          </p:cNvPr>
          <p:cNvSpPr txBox="1"/>
          <p:nvPr/>
        </p:nvSpPr>
        <p:spPr>
          <a:xfrm>
            <a:off x="816112" y="3440889"/>
            <a:ext cx="4739863" cy="646331"/>
          </a:xfrm>
          <a:prstGeom prst="rect">
            <a:avLst/>
          </a:prstGeom>
          <a:solidFill>
            <a:srgbClr val="FFFFE4"/>
          </a:solidFill>
          <a:ln w="3175">
            <a:solidFill>
              <a:srgbClr val="919191"/>
            </a:solidFill>
          </a:ln>
        </p:spPr>
        <p:txBody>
          <a:bodyPr wrap="square">
            <a:spAutoFit/>
          </a:bodyPr>
          <a:lstStyle/>
          <a:p>
            <a:r>
              <a:rPr kumimoji="1" lang="en-US" altLang="zh-CN">
                <a:ea typeface="Alibaba PuHuiTi B"/>
              </a:rPr>
              <a:t>print('</a:t>
            </a:r>
            <a:r>
              <a:rPr kumimoji="1" lang="zh-CN" altLang="en-US">
                <a:ea typeface="Alibaba PuHuiTi B"/>
              </a:rPr>
              <a:t>第一行内容</a:t>
            </a:r>
            <a:r>
              <a:rPr kumimoji="1" lang="en-US" altLang="zh-CN">
                <a:ea typeface="Alibaba PuHuiTi B"/>
              </a:rPr>
              <a:t>', end="\n")</a:t>
            </a:r>
          </a:p>
          <a:p>
            <a:r>
              <a:rPr kumimoji="1" lang="en-US" altLang="zh-CN">
                <a:ea typeface="Alibaba PuHuiTi B"/>
              </a:rPr>
              <a:t>print('</a:t>
            </a:r>
            <a:r>
              <a:rPr kumimoji="1" lang="zh-CN" altLang="en-US">
                <a:ea typeface="Alibaba PuHuiTi B"/>
              </a:rPr>
              <a:t>第二行内容</a:t>
            </a:r>
            <a:r>
              <a:rPr kumimoji="1" lang="en-US" altLang="zh-CN">
                <a:ea typeface="Alibaba PuHuiTi B"/>
              </a:rPr>
              <a:t>')</a:t>
            </a:r>
            <a:endParaRPr kumimoji="1" lang="en-US" altLang="zh-CN" dirty="0">
              <a:ea typeface="Alibaba PuHuiTi B"/>
            </a:endParaRPr>
          </a:p>
        </p:txBody>
      </p:sp>
    </p:spTree>
    <p:extLst>
      <p:ext uri="{BB962C8B-B14F-4D97-AF65-F5344CB8AC3E}">
        <p14:creationId xmlns:p14="http://schemas.microsoft.com/office/powerpoint/2010/main" val="36816171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DC7A42-DEB9-4846-9885-EF1F65B29AB4}"/>
              </a:ext>
            </a:extLst>
          </p:cNvPr>
          <p:cNvSpPr>
            <a:spLocks noGrp="1"/>
          </p:cNvSpPr>
          <p:nvPr>
            <p:ph type="title"/>
          </p:nvPr>
        </p:nvSpPr>
        <p:spPr/>
        <p:txBody>
          <a:bodyPr/>
          <a:lstStyle/>
          <a:p>
            <a:r>
              <a:rPr kumimoji="1" lang="en-US" altLang="zh-CN" dirty="0" smtClean="0"/>
              <a:t>Python</a:t>
            </a:r>
            <a:r>
              <a:rPr kumimoji="1" lang="zh-CN" altLang="en-US" dirty="0" smtClean="0"/>
              <a:t>的</a:t>
            </a:r>
            <a:r>
              <a:rPr kumimoji="1" lang="en-US" altLang="zh-CN" dirty="0" smtClean="0"/>
              <a:t>input()</a:t>
            </a:r>
            <a:r>
              <a:rPr kumimoji="1" lang="zh-CN" altLang="en-US" dirty="0" smtClean="0"/>
              <a:t>输入方法</a:t>
            </a:r>
            <a:endParaRPr kumimoji="1" lang="zh-CN" altLang="en-US" dirty="0"/>
          </a:p>
        </p:txBody>
      </p:sp>
      <p:sp>
        <p:nvSpPr>
          <p:cNvPr id="3" name="文本占位符 2">
            <a:extLst>
              <a:ext uri="{FF2B5EF4-FFF2-40B4-BE49-F238E27FC236}">
                <a16:creationId xmlns="" xmlns:a16="http://schemas.microsoft.com/office/drawing/2014/main" id="{DC0D98B5-82FB-804B-8565-7E31DD4B40B6}"/>
              </a:ext>
            </a:extLst>
          </p:cNvPr>
          <p:cNvSpPr>
            <a:spLocks noGrp="1"/>
          </p:cNvSpPr>
          <p:nvPr>
            <p:ph type="body" sz="quarter" idx="10"/>
          </p:nvPr>
        </p:nvSpPr>
        <p:spPr/>
        <p:txBody>
          <a:bodyPr/>
          <a:lstStyle/>
          <a:p>
            <a:r>
              <a:rPr kumimoji="1" lang="en-US" altLang="zh-CN" dirty="0" smtClean="0"/>
              <a:t>08</a:t>
            </a:r>
            <a:endParaRPr kumimoji="1" lang="zh-CN" altLang="en-US" dirty="0"/>
          </a:p>
        </p:txBody>
      </p:sp>
    </p:spTree>
    <p:extLst>
      <p:ext uri="{BB962C8B-B14F-4D97-AF65-F5344CB8AC3E}">
        <p14:creationId xmlns:p14="http://schemas.microsoft.com/office/powerpoint/2010/main" val="1621241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a:t>在</a:t>
            </a:r>
            <a:r>
              <a:rPr lang="en-US" altLang="zh-CN" dirty="0"/>
              <a:t>Python</a:t>
            </a:r>
            <a:r>
              <a:rPr lang="zh-CN" altLang="en-US" dirty="0"/>
              <a:t>中，程序接收用户输入的数据功能即是输入。</a:t>
            </a:r>
            <a:endParaRPr kumimoji="1" lang="zh-CN" altLang="en-US"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a:t>输入方法</a:t>
            </a:r>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1</a:t>
            </a:r>
            <a:r>
              <a:rPr kumimoji="1" lang="zh-CN" altLang="en-US" dirty="0" smtClean="0"/>
              <a:t>、什么是输入</a:t>
            </a:r>
            <a:endParaRPr kumimoji="1" lang="zh-CN" altLang="en-US" dirty="0"/>
          </a:p>
        </p:txBody>
      </p:sp>
      <p:pic>
        <p:nvPicPr>
          <p:cNvPr id="5" name="图片 4"/>
          <p:cNvPicPr>
            <a:picLocks noChangeAspect="1"/>
          </p:cNvPicPr>
          <p:nvPr/>
        </p:nvPicPr>
        <p:blipFill>
          <a:blip r:embed="rId2"/>
          <a:stretch>
            <a:fillRect/>
          </a:stretch>
        </p:blipFill>
        <p:spPr>
          <a:xfrm>
            <a:off x="2117370" y="2148432"/>
            <a:ext cx="7559695" cy="4172855"/>
          </a:xfrm>
          <a:prstGeom prst="rect">
            <a:avLst/>
          </a:prstGeom>
        </p:spPr>
      </p:pic>
    </p:spTree>
    <p:extLst>
      <p:ext uri="{BB962C8B-B14F-4D97-AF65-F5344CB8AC3E}">
        <p14:creationId xmlns:p14="http://schemas.microsoft.com/office/powerpoint/2010/main" val="24098182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a:t>输入方法</a:t>
            </a:r>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a:xfrm>
            <a:off x="710879" y="940081"/>
            <a:ext cx="10749599" cy="517190"/>
          </a:xfrm>
        </p:spPr>
        <p:txBody>
          <a:bodyPr/>
          <a:lstStyle/>
          <a:p>
            <a:r>
              <a:rPr kumimoji="1" lang="en-US" altLang="zh-CN" dirty="0" smtClean="0"/>
              <a:t>2</a:t>
            </a:r>
            <a:r>
              <a:rPr kumimoji="1" lang="zh-CN" altLang="en-US" dirty="0" smtClean="0"/>
              <a:t>、</a:t>
            </a:r>
            <a:r>
              <a:rPr kumimoji="1" lang="en-US" altLang="zh-CN" dirty="0" smtClean="0"/>
              <a:t>input</a:t>
            </a:r>
            <a:r>
              <a:rPr kumimoji="1" lang="zh-CN" altLang="en-US" dirty="0" smtClean="0"/>
              <a:t>基本语法</a:t>
            </a:r>
            <a:endParaRPr kumimoji="1" lang="zh-CN" altLang="en-US" dirty="0"/>
          </a:p>
        </p:txBody>
      </p:sp>
      <p:sp>
        <p:nvSpPr>
          <p:cNvPr id="6" name="TextBox 3">
            <a:extLst>
              <a:ext uri="{FF2B5EF4-FFF2-40B4-BE49-F238E27FC236}">
                <a16:creationId xmlns="" xmlns:a16="http://schemas.microsoft.com/office/drawing/2014/main" id="{0C998B78-AB18-3C47-A1C7-25AE9A3A40B0}"/>
              </a:ext>
            </a:extLst>
          </p:cNvPr>
          <p:cNvSpPr txBox="1"/>
          <p:nvPr/>
        </p:nvSpPr>
        <p:spPr>
          <a:xfrm>
            <a:off x="710880" y="1635973"/>
            <a:ext cx="5770944" cy="338554"/>
          </a:xfrm>
          <a:prstGeom prst="rect">
            <a:avLst/>
          </a:prstGeom>
          <a:solidFill>
            <a:srgbClr val="FFFFE4"/>
          </a:solidFill>
          <a:ln w="3175">
            <a:solidFill>
              <a:srgbClr val="919191"/>
            </a:solidFill>
          </a:ln>
        </p:spPr>
        <p:txBody>
          <a:bodyPr wrap="square">
            <a:spAutoFit/>
          </a:bodyPr>
          <a:lstStyle/>
          <a:p>
            <a:r>
              <a:rPr lang="en-US" altLang="zh-CN" sz="1600" dirty="0"/>
              <a:t>input('</a:t>
            </a:r>
            <a:r>
              <a:rPr lang="zh-CN" altLang="en-US" sz="1600" dirty="0"/>
              <a:t>提示信息</a:t>
            </a:r>
            <a:r>
              <a:rPr lang="en-US" altLang="zh-CN" sz="1600" dirty="0"/>
              <a:t>')</a:t>
            </a:r>
            <a:endParaRPr kumimoji="1" lang="zh-CN" altLang="en-US" sz="1600" dirty="0"/>
          </a:p>
        </p:txBody>
      </p:sp>
      <p:sp>
        <p:nvSpPr>
          <p:cNvPr id="8"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a:xfrm>
            <a:off x="710880" y="2122452"/>
            <a:ext cx="10749599" cy="517190"/>
          </a:xfrm>
        </p:spPr>
        <p:txBody>
          <a:bodyPr/>
          <a:lstStyle/>
          <a:p>
            <a:r>
              <a:rPr kumimoji="1" lang="en-US" altLang="zh-CN" dirty="0" smtClean="0"/>
              <a:t>3</a:t>
            </a:r>
            <a:r>
              <a:rPr kumimoji="1" lang="zh-CN" altLang="en-US" dirty="0" smtClean="0"/>
              <a:t>、输入的特点</a:t>
            </a:r>
            <a:endParaRPr kumimoji="1" lang="zh-CN" altLang="en-US" dirty="0"/>
          </a:p>
        </p:txBody>
      </p:sp>
      <p:sp>
        <p:nvSpPr>
          <p:cNvPr id="9"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a:xfrm>
            <a:off x="710880" y="2804421"/>
            <a:ext cx="10749598" cy="3546683"/>
          </a:xfrm>
        </p:spPr>
        <p:txBody>
          <a:bodyPr/>
          <a:lstStyle/>
          <a:p>
            <a:pPr marL="0" indent="0">
              <a:buNone/>
            </a:pPr>
            <a:r>
              <a:rPr lang="zh-CN" altLang="en-US" dirty="0"/>
              <a:t>当程序执行到</a:t>
            </a:r>
            <a:r>
              <a:rPr lang="en-US" altLang="zh-CN" dirty="0" smtClean="0"/>
              <a:t>`input`</a:t>
            </a:r>
            <a:r>
              <a:rPr lang="zh-CN" altLang="en-US" dirty="0"/>
              <a:t>，</a:t>
            </a:r>
            <a:r>
              <a:rPr lang="zh-CN" altLang="en-US" dirty="0">
                <a:solidFill>
                  <a:srgbClr val="B60206"/>
                </a:solidFill>
              </a:rPr>
              <a:t>等待用户输入，输入完成之后才能继续向下执行</a:t>
            </a:r>
            <a:r>
              <a:rPr lang="zh-CN" altLang="en-US" dirty="0" smtClean="0"/>
              <a:t>。</a:t>
            </a:r>
            <a:endParaRPr lang="en-US" altLang="zh-CN" dirty="0" smtClean="0"/>
          </a:p>
          <a:p>
            <a:pPr marL="0" indent="0">
              <a:buNone/>
            </a:pPr>
            <a:r>
              <a:rPr kumimoji="1" lang="zh-CN" altLang="en-US" dirty="0"/>
              <a:t>在</a:t>
            </a:r>
            <a:r>
              <a:rPr kumimoji="1" lang="en-US" altLang="zh-CN" dirty="0"/>
              <a:t>Python</a:t>
            </a:r>
            <a:r>
              <a:rPr kumimoji="1" lang="zh-CN" altLang="en-US" dirty="0"/>
              <a:t>中，</a:t>
            </a:r>
            <a:r>
              <a:rPr kumimoji="1" lang="en-US" altLang="zh-CN" dirty="0">
                <a:solidFill>
                  <a:srgbClr val="B60206"/>
                </a:solidFill>
              </a:rPr>
              <a:t>`input`</a:t>
            </a:r>
            <a:r>
              <a:rPr kumimoji="1" lang="zh-CN" altLang="en-US" dirty="0">
                <a:solidFill>
                  <a:srgbClr val="B60206"/>
                </a:solidFill>
              </a:rPr>
              <a:t>接收用户输入后，一般存储到变量，方便使用</a:t>
            </a:r>
            <a:r>
              <a:rPr kumimoji="1" lang="zh-CN" altLang="en-US" dirty="0" smtClean="0"/>
              <a:t>。</a:t>
            </a:r>
            <a:endParaRPr kumimoji="1" lang="en-US" altLang="zh-CN" dirty="0" smtClean="0"/>
          </a:p>
          <a:p>
            <a:pPr marL="0" indent="0">
              <a:buNone/>
            </a:pPr>
            <a:r>
              <a:rPr kumimoji="1" lang="zh-CN" altLang="en-US" dirty="0"/>
              <a:t>在</a:t>
            </a:r>
            <a:r>
              <a:rPr kumimoji="1" lang="en-US" altLang="zh-CN" dirty="0"/>
              <a:t>Python</a:t>
            </a:r>
            <a:r>
              <a:rPr kumimoji="1" lang="zh-CN" altLang="en-US" dirty="0"/>
              <a:t>中，</a:t>
            </a:r>
            <a:r>
              <a:rPr kumimoji="1" lang="en-US" altLang="zh-CN" dirty="0"/>
              <a:t>`input`</a:t>
            </a:r>
            <a:r>
              <a:rPr kumimoji="1" lang="zh-CN" altLang="en-US" dirty="0"/>
              <a:t>会把接收到的</a:t>
            </a:r>
            <a:r>
              <a:rPr kumimoji="1" lang="zh-CN" altLang="en-US" dirty="0">
                <a:solidFill>
                  <a:srgbClr val="B60206"/>
                </a:solidFill>
              </a:rPr>
              <a:t>任意用户输入的数据</a:t>
            </a:r>
            <a:r>
              <a:rPr kumimoji="1" lang="zh-CN" altLang="en-US" dirty="0"/>
              <a:t>都</a:t>
            </a:r>
            <a:r>
              <a:rPr kumimoji="1" lang="zh-CN" altLang="en-US" dirty="0" smtClean="0"/>
              <a:t>当做</a:t>
            </a:r>
            <a:r>
              <a:rPr kumimoji="1" lang="zh-CN" altLang="en-US" dirty="0" smtClean="0">
                <a:solidFill>
                  <a:srgbClr val="B60206"/>
                </a:solidFill>
              </a:rPr>
              <a:t>字符串</a:t>
            </a:r>
            <a:r>
              <a:rPr kumimoji="1" lang="zh-CN" altLang="en-US" dirty="0" smtClean="0"/>
              <a:t>处理</a:t>
            </a:r>
            <a:r>
              <a:rPr kumimoji="1" lang="zh-CN" altLang="en-US" dirty="0"/>
              <a:t>。</a:t>
            </a:r>
          </a:p>
        </p:txBody>
      </p:sp>
      <p:sp>
        <p:nvSpPr>
          <p:cNvPr id="10" name="TextBox 3">
            <a:extLst>
              <a:ext uri="{FF2B5EF4-FFF2-40B4-BE49-F238E27FC236}">
                <a16:creationId xmlns="" xmlns:a16="http://schemas.microsoft.com/office/drawing/2014/main" id="{0C998B78-AB18-3C47-A1C7-25AE9A3A40B0}"/>
              </a:ext>
            </a:extLst>
          </p:cNvPr>
          <p:cNvSpPr txBox="1"/>
          <p:nvPr/>
        </p:nvSpPr>
        <p:spPr>
          <a:xfrm>
            <a:off x="710879" y="4269985"/>
            <a:ext cx="5770944" cy="1354217"/>
          </a:xfrm>
          <a:prstGeom prst="rect">
            <a:avLst/>
          </a:prstGeom>
          <a:solidFill>
            <a:srgbClr val="FFFFE4"/>
          </a:solidFill>
          <a:ln w="3175">
            <a:solidFill>
              <a:srgbClr val="919191"/>
            </a:solidFill>
          </a:ln>
        </p:spPr>
        <p:txBody>
          <a:bodyPr wrap="square">
            <a:spAutoFit/>
          </a:bodyPr>
          <a:lstStyle/>
          <a:p>
            <a:r>
              <a:rPr lang="en-US" altLang="zh-CN" sz="1600" dirty="0"/>
              <a:t>password = input('</a:t>
            </a:r>
            <a:r>
              <a:rPr lang="zh-CN" altLang="en-US" sz="1600" dirty="0"/>
              <a:t>请输入您的密码：</a:t>
            </a:r>
            <a:r>
              <a:rPr lang="en-US" altLang="zh-CN" sz="1600" dirty="0"/>
              <a:t>')</a:t>
            </a:r>
          </a:p>
          <a:p>
            <a:endParaRPr lang="en-US" altLang="zh-CN" sz="1600" dirty="0"/>
          </a:p>
          <a:p>
            <a:r>
              <a:rPr lang="en-US" altLang="zh-CN" sz="1600" dirty="0"/>
              <a:t>print(f'</a:t>
            </a:r>
            <a:r>
              <a:rPr lang="zh-CN" altLang="en-US" sz="1600" dirty="0"/>
              <a:t>您输入的密码是</a:t>
            </a:r>
            <a:r>
              <a:rPr lang="en-US" altLang="zh-CN" sz="1600" dirty="0"/>
              <a:t>{password}')</a:t>
            </a:r>
          </a:p>
          <a:p>
            <a:r>
              <a:rPr lang="en-US" altLang="zh-CN" sz="1600" dirty="0"/>
              <a:t># &lt;class '</a:t>
            </a:r>
            <a:r>
              <a:rPr lang="en-US" altLang="zh-CN" sz="1600" dirty="0" err="1"/>
              <a:t>str</a:t>
            </a:r>
            <a:r>
              <a:rPr lang="en-US" altLang="zh-CN" sz="1600" dirty="0"/>
              <a:t>'&gt;</a:t>
            </a:r>
          </a:p>
          <a:p>
            <a:r>
              <a:rPr lang="en-US" altLang="zh-CN" sz="1600" dirty="0"/>
              <a:t>print(type(password))</a:t>
            </a:r>
            <a:endParaRPr kumimoji="1" lang="zh-CN" altLang="en-US" sz="1600" dirty="0"/>
          </a:p>
        </p:txBody>
      </p:sp>
      <p:pic>
        <p:nvPicPr>
          <p:cNvPr id="11" name="图片 10"/>
          <p:cNvPicPr>
            <a:picLocks noChangeAspect="1"/>
          </p:cNvPicPr>
          <p:nvPr/>
        </p:nvPicPr>
        <p:blipFill>
          <a:blip r:embed="rId2"/>
          <a:stretch>
            <a:fillRect/>
          </a:stretch>
        </p:blipFill>
        <p:spPr>
          <a:xfrm>
            <a:off x="4161020" y="5357543"/>
            <a:ext cx="7567316" cy="1158340"/>
          </a:xfrm>
          <a:prstGeom prst="rect">
            <a:avLst/>
          </a:prstGeom>
        </p:spPr>
      </p:pic>
      <p:sp>
        <p:nvSpPr>
          <p:cNvPr id="12" name="右箭头 11"/>
          <p:cNvSpPr/>
          <p:nvPr/>
        </p:nvSpPr>
        <p:spPr>
          <a:xfrm rot="2155195">
            <a:off x="3977086" y="5090447"/>
            <a:ext cx="2057519" cy="22115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450231">
            <a:off x="2526976" y="5589930"/>
            <a:ext cx="2418174" cy="23332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63608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 xmlns:a16="http://schemas.microsoft.com/office/drawing/2014/main" id="{B5EC2059-C43B-E74C-9676-118DAF47C657}"/>
              </a:ext>
            </a:extLst>
          </p:cNvPr>
          <p:cNvSpPr>
            <a:spLocks noGrp="1"/>
          </p:cNvSpPr>
          <p:nvPr>
            <p:ph type="body" sz="quarter" idx="10"/>
          </p:nvPr>
        </p:nvSpPr>
        <p:spPr/>
        <p:txBody>
          <a:bodyPr/>
          <a:lstStyle/>
          <a:p>
            <a:r>
              <a:rPr lang="zh-CN" altLang="en-US" dirty="0" smtClean="0"/>
              <a:t>描述什么是变量以及变量命名规范。</a:t>
            </a:r>
            <a:endParaRPr lang="en-US" altLang="zh-CN" dirty="0" smtClean="0"/>
          </a:p>
          <a:p>
            <a:r>
              <a:rPr lang="zh-CN" altLang="en-US" dirty="0"/>
              <a:t>熟悉</a:t>
            </a:r>
            <a:r>
              <a:rPr lang="en-US" altLang="zh-CN" dirty="0" smtClean="0"/>
              <a:t>Python</a:t>
            </a:r>
            <a:r>
              <a:rPr lang="zh-CN" altLang="en-US" dirty="0" smtClean="0"/>
              <a:t>中的</a:t>
            </a:r>
            <a:r>
              <a:rPr lang="en-US" altLang="zh-CN" dirty="0" smtClean="0"/>
              <a:t>7</a:t>
            </a:r>
            <a:r>
              <a:rPr lang="zh-CN" altLang="en-US" dirty="0" smtClean="0"/>
              <a:t>种数据类型以及定义方式。</a:t>
            </a:r>
            <a:endParaRPr lang="en-US" altLang="zh-CN" dirty="0"/>
          </a:p>
          <a:p>
            <a:r>
              <a:rPr lang="zh-CN" altLang="en-US" dirty="0" smtClean="0"/>
              <a:t>定义</a:t>
            </a:r>
            <a:r>
              <a:rPr lang="en-US" altLang="zh-CN" dirty="0" smtClean="0"/>
              <a:t>4</a:t>
            </a:r>
            <a:r>
              <a:rPr lang="zh-CN" altLang="en-US" dirty="0" smtClean="0"/>
              <a:t>个变量，需求：姓名：孙悟空，年龄：</a:t>
            </a:r>
            <a:r>
              <a:rPr lang="en-US" altLang="zh-CN" dirty="0" smtClean="0"/>
              <a:t>600</a:t>
            </a:r>
            <a:r>
              <a:rPr lang="zh-CN" altLang="en-US" dirty="0" smtClean="0"/>
              <a:t>岁，技能：筋斗云、</a:t>
            </a:r>
            <a:r>
              <a:rPr lang="en-US" altLang="zh-CN" dirty="0" smtClean="0"/>
              <a:t>72</a:t>
            </a:r>
            <a:r>
              <a:rPr lang="zh-CN" altLang="en-US" dirty="0" smtClean="0"/>
              <a:t>变，主要战绩：大闹天宫</a:t>
            </a:r>
            <a:endParaRPr lang="en-US" altLang="zh-CN" dirty="0" smtClean="0"/>
          </a:p>
          <a:p>
            <a:r>
              <a:rPr lang="zh-CN" altLang="en-US" dirty="0" smtClean="0"/>
              <a:t>定义变量，</a:t>
            </a:r>
            <a:r>
              <a:rPr lang="en-US" altLang="zh-CN" dirty="0" smtClean="0"/>
              <a:t>c1</a:t>
            </a:r>
            <a:r>
              <a:rPr lang="zh-CN" altLang="en-US" dirty="0"/>
              <a:t> </a:t>
            </a:r>
            <a:r>
              <a:rPr lang="en-US" altLang="zh-CN" dirty="0" smtClean="0"/>
              <a:t>= '</a:t>
            </a:r>
            <a:r>
              <a:rPr lang="zh-CN" altLang="en-US" dirty="0" smtClean="0"/>
              <a:t>可乐</a:t>
            </a:r>
            <a:r>
              <a:rPr lang="en-US" altLang="zh-CN" dirty="0" smtClean="0"/>
              <a:t>'</a:t>
            </a:r>
            <a:r>
              <a:rPr lang="zh-CN" altLang="en-US" dirty="0" smtClean="0"/>
              <a:t>，</a:t>
            </a:r>
            <a:r>
              <a:rPr lang="en-US" altLang="zh-CN" dirty="0" smtClean="0"/>
              <a:t>c2 = '</a:t>
            </a:r>
            <a:r>
              <a:rPr lang="zh-CN" altLang="en-US" dirty="0" smtClean="0"/>
              <a:t>牛奶</a:t>
            </a:r>
            <a:r>
              <a:rPr lang="en-US" altLang="zh-CN" dirty="0" smtClean="0"/>
              <a:t>'</a:t>
            </a:r>
            <a:r>
              <a:rPr lang="zh-CN" altLang="en-US" dirty="0" smtClean="0"/>
              <a:t>，通过</a:t>
            </a:r>
            <a:r>
              <a:rPr lang="en-US" altLang="zh-CN" dirty="0" smtClean="0"/>
              <a:t>Python</a:t>
            </a:r>
            <a:r>
              <a:rPr lang="zh-CN" altLang="en-US" dirty="0" smtClean="0"/>
              <a:t>代码把</a:t>
            </a:r>
            <a:r>
              <a:rPr lang="en-US" altLang="zh-CN" dirty="0" smtClean="0"/>
              <a:t>c1</a:t>
            </a:r>
            <a:r>
              <a:rPr lang="zh-CN" altLang="en-US" dirty="0" smtClean="0"/>
              <a:t>内容调整为牛奶，</a:t>
            </a:r>
            <a:r>
              <a:rPr lang="en-US" altLang="zh-CN" dirty="0" smtClean="0"/>
              <a:t>c2</a:t>
            </a:r>
            <a:r>
              <a:rPr lang="zh-CN" altLang="en-US" dirty="0" smtClean="0"/>
              <a:t>调整为可乐。（提示：两个数的交换）</a:t>
            </a:r>
            <a:endParaRPr lang="en-US" altLang="zh-CN" dirty="0" smtClean="0"/>
          </a:p>
          <a:p>
            <a:endParaRPr lang="en-US" altLang="zh-CN" dirty="0" smtClean="0"/>
          </a:p>
          <a:p>
            <a:endParaRPr lang="zh-CN" altLang="en-US" dirty="0"/>
          </a:p>
        </p:txBody>
      </p:sp>
      <p:sp>
        <p:nvSpPr>
          <p:cNvPr id="4" name="标题 3">
            <a:extLst>
              <a:ext uri="{FF2B5EF4-FFF2-40B4-BE49-F238E27FC236}">
                <a16:creationId xmlns="" xmlns:a16="http://schemas.microsoft.com/office/drawing/2014/main" id="{F29EDBEC-5E42-F040-B63A-408C1ED4A9F6}"/>
              </a:ext>
            </a:extLst>
          </p:cNvPr>
          <p:cNvSpPr>
            <a:spLocks noGrp="1"/>
          </p:cNvSpPr>
          <p:nvPr>
            <p:ph type="title"/>
          </p:nvPr>
        </p:nvSpPr>
        <p:spPr/>
        <p:txBody>
          <a:bodyPr/>
          <a:lstStyle/>
          <a:p>
            <a:r>
              <a:rPr lang="en-US" altLang="zh-CN" dirty="0" smtClean="0">
                <a:solidFill>
                  <a:srgbClr val="595959"/>
                </a:solidFill>
                <a:latin typeface="Alibaba PuHuiTi M" pitchFamily="18" charset="-122"/>
                <a:ea typeface="Alibaba PuHuiTi M" pitchFamily="18" charset="-122"/>
                <a:cs typeface="Alibaba PuHuiTi M" pitchFamily="18" charset="-122"/>
              </a:rPr>
              <a:t>Python</a:t>
            </a:r>
            <a:r>
              <a:rPr lang="zh-CN" altLang="en-US" dirty="0" smtClean="0">
                <a:solidFill>
                  <a:srgbClr val="595959"/>
                </a:solidFill>
                <a:latin typeface="Alibaba PuHuiTi M" pitchFamily="18" charset="-122"/>
                <a:ea typeface="Alibaba PuHuiTi M" pitchFamily="18" charset="-122"/>
                <a:cs typeface="Alibaba PuHuiTi M" pitchFamily="18" charset="-122"/>
              </a:rPr>
              <a:t>环境搭建与输出</a:t>
            </a:r>
            <a:endParaRPr lang="zh-CN" altLang="en-US" dirty="0"/>
          </a:p>
        </p:txBody>
      </p:sp>
    </p:spTree>
    <p:extLst>
      <p:ext uri="{BB962C8B-B14F-4D97-AF65-F5344CB8AC3E}">
        <p14:creationId xmlns:p14="http://schemas.microsoft.com/office/powerpoint/2010/main" val="28928224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zh-CN" altLang="en-US" dirty="0" smtClean="0"/>
              <a:t>③ 应用广泛</a:t>
            </a:r>
            <a:endParaRPr lang="en-US" altLang="zh-CN" dirty="0" smtClean="0"/>
          </a:p>
          <a:p>
            <a:pPr marL="0" indent="0">
              <a:buNone/>
            </a:pPr>
            <a:r>
              <a:rPr lang="en-US" altLang="zh-CN" dirty="0"/>
              <a:t>Python</a:t>
            </a:r>
            <a:r>
              <a:rPr lang="zh-CN" altLang="en-US" dirty="0"/>
              <a:t>语⾔言涉及</a:t>
            </a:r>
            <a:r>
              <a:rPr lang="en-US" altLang="zh-CN" dirty="0"/>
              <a:t>IT</a:t>
            </a:r>
            <a:r>
              <a:rPr lang="zh-CN" altLang="en-US" dirty="0"/>
              <a:t>⾏行行业</a:t>
            </a:r>
            <a:r>
              <a:rPr lang="en-US" altLang="zh-CN" dirty="0"/>
              <a:t>70%</a:t>
            </a:r>
            <a:r>
              <a:rPr lang="zh-CN" altLang="en-US" dirty="0"/>
              <a:t>以上的技术领域</a:t>
            </a:r>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概述</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a:t>1</a:t>
            </a:r>
            <a:r>
              <a:rPr kumimoji="1" lang="zh-CN" altLang="en-US" dirty="0"/>
              <a:t>、为什么</a:t>
            </a:r>
            <a:r>
              <a:rPr kumimoji="1" lang="zh-CN" altLang="en-US" dirty="0" smtClean="0"/>
              <a:t>要学习</a:t>
            </a:r>
            <a:r>
              <a:rPr kumimoji="1" lang="en-US" altLang="zh-CN" dirty="0" smtClean="0"/>
              <a:t>Python</a:t>
            </a:r>
            <a:r>
              <a:rPr kumimoji="1" lang="zh-CN" altLang="en-US" dirty="0" smtClean="0"/>
              <a:t>？</a:t>
            </a:r>
            <a:endParaRPr kumimoji="1" lang="zh-CN" altLang="en-US" dirty="0"/>
          </a:p>
        </p:txBody>
      </p:sp>
      <p:pic>
        <p:nvPicPr>
          <p:cNvPr id="6" name="图片 5"/>
          <p:cNvPicPr>
            <a:picLocks noChangeAspect="1"/>
          </p:cNvPicPr>
          <p:nvPr/>
        </p:nvPicPr>
        <p:blipFill>
          <a:blip r:embed="rId2"/>
          <a:stretch>
            <a:fillRect/>
          </a:stretch>
        </p:blipFill>
        <p:spPr>
          <a:xfrm>
            <a:off x="451275" y="2852566"/>
            <a:ext cx="11346774" cy="2893325"/>
          </a:xfrm>
          <a:prstGeom prst="rect">
            <a:avLst/>
          </a:prstGeom>
        </p:spPr>
      </p:pic>
    </p:spTree>
    <p:extLst>
      <p:ext uri="{BB962C8B-B14F-4D97-AF65-F5344CB8AC3E}">
        <p14:creationId xmlns:p14="http://schemas.microsoft.com/office/powerpoint/2010/main" val="11782286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dirty="0"/>
              <a:t>Python</a:t>
            </a:r>
            <a:r>
              <a:rPr lang="zh-CN" altLang="en-US" dirty="0" smtClean="0"/>
              <a:t>是一</a:t>
            </a:r>
            <a:r>
              <a:rPr lang="zh-CN" altLang="en-US" dirty="0"/>
              <a:t>种跨平台的计算机程序设计语</a:t>
            </a:r>
            <a:r>
              <a:rPr lang="zh-CN" altLang="en-US" dirty="0" smtClean="0"/>
              <a:t>⾔。 是一个高层次</a:t>
            </a:r>
            <a:r>
              <a:rPr lang="zh-CN" altLang="en-US" dirty="0"/>
              <a:t>的</a:t>
            </a:r>
            <a:r>
              <a:rPr lang="zh-CN" altLang="en-US" dirty="0" smtClean="0"/>
              <a:t>结合了</a:t>
            </a:r>
            <a:r>
              <a:rPr lang="zh-CN" altLang="en-US" dirty="0" smtClean="0">
                <a:solidFill>
                  <a:srgbClr val="B60206"/>
                </a:solidFill>
              </a:rPr>
              <a:t>解释</a:t>
            </a:r>
            <a:r>
              <a:rPr lang="zh-CN" altLang="en-US" dirty="0">
                <a:solidFill>
                  <a:srgbClr val="B60206"/>
                </a:solidFill>
              </a:rPr>
              <a:t>性、编译性、互动性</a:t>
            </a:r>
            <a:r>
              <a:rPr lang="zh-CN" altLang="en-US" dirty="0" smtClean="0">
                <a:solidFill>
                  <a:srgbClr val="B60206"/>
                </a:solidFill>
              </a:rPr>
              <a:t>和面向对象</a:t>
            </a:r>
            <a:r>
              <a:rPr lang="zh-CN" altLang="en-US" dirty="0"/>
              <a:t>的脚本语</a:t>
            </a:r>
            <a:r>
              <a:rPr lang="zh-CN" altLang="en-US" dirty="0" smtClean="0"/>
              <a:t>⾔。</a:t>
            </a:r>
            <a:r>
              <a:rPr lang="zh-CN" altLang="en-US" dirty="0"/>
              <a:t>最初被</a:t>
            </a:r>
            <a:r>
              <a:rPr lang="zh-CN" altLang="en-US" dirty="0" smtClean="0"/>
              <a:t>设计用于</a:t>
            </a:r>
            <a:r>
              <a:rPr lang="zh-CN" altLang="en-US" dirty="0"/>
              <a:t>编写</a:t>
            </a:r>
            <a:r>
              <a:rPr lang="zh-CN" altLang="en-US" dirty="0" smtClean="0"/>
              <a:t>⾃动</a:t>
            </a:r>
            <a:r>
              <a:rPr lang="zh-CN" altLang="en-US" dirty="0"/>
              <a:t>化脚本</a:t>
            </a:r>
            <a:r>
              <a:rPr lang="en-US" altLang="zh-CN" dirty="0" smtClean="0"/>
              <a:t>Shell</a:t>
            </a:r>
            <a:r>
              <a:rPr lang="zh-CN" altLang="en-US" dirty="0" smtClean="0"/>
              <a:t>（适用于</a:t>
            </a:r>
            <a:r>
              <a:rPr lang="en-US" altLang="zh-CN" dirty="0" smtClean="0"/>
              <a:t>Linux</a:t>
            </a:r>
            <a:r>
              <a:rPr lang="zh-CN" altLang="en-US" dirty="0" smtClean="0"/>
              <a:t>操作系统），</a:t>
            </a:r>
            <a:r>
              <a:rPr lang="zh-CN" altLang="en-US" dirty="0"/>
              <a:t>随着版本</a:t>
            </a:r>
            <a:r>
              <a:rPr lang="zh-CN" altLang="en-US" dirty="0" smtClean="0"/>
              <a:t>的不</a:t>
            </a:r>
            <a:r>
              <a:rPr lang="zh-CN" altLang="en-US" dirty="0"/>
              <a:t>断</a:t>
            </a:r>
            <a:r>
              <a:rPr lang="zh-CN" altLang="en-US" dirty="0" smtClean="0"/>
              <a:t>更新</a:t>
            </a:r>
            <a:r>
              <a:rPr lang="zh-CN" altLang="en-US" dirty="0"/>
              <a:t>和</a:t>
            </a:r>
            <a:r>
              <a:rPr lang="zh-CN" altLang="en-US" dirty="0" smtClean="0"/>
              <a:t>语言</a:t>
            </a:r>
            <a:r>
              <a:rPr lang="zh-CN" altLang="en-US" dirty="0"/>
              <a:t>新功能的添加，逐渐被</a:t>
            </a:r>
            <a:r>
              <a:rPr lang="zh-CN" altLang="en-US" dirty="0" smtClean="0"/>
              <a:t>⽤于独立的、大型项目</a:t>
            </a:r>
            <a:r>
              <a:rPr lang="zh-CN" altLang="en-US" dirty="0"/>
              <a:t>的开发</a:t>
            </a:r>
            <a:r>
              <a:rPr lang="zh-CN" altLang="en-US" dirty="0" smtClean="0"/>
              <a:t>。</a:t>
            </a: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a:t>其实</a:t>
            </a:r>
            <a:r>
              <a:rPr lang="zh-CN" altLang="en-US" dirty="0" smtClean="0"/>
              <a:t>⽬前</a:t>
            </a:r>
            <a:r>
              <a:rPr lang="zh-CN" altLang="en-US" dirty="0"/>
              <a:t>很多知名的</a:t>
            </a:r>
            <a:r>
              <a:rPr lang="zh-CN" altLang="en-US" dirty="0" smtClean="0"/>
              <a:t>机器学习</a:t>
            </a:r>
            <a:r>
              <a:rPr lang="zh-CN" altLang="en-US" dirty="0"/>
              <a:t>、</a:t>
            </a:r>
            <a:r>
              <a:rPr lang="zh-CN" altLang="en-US" dirty="0" smtClean="0"/>
              <a:t>⼈⼯智能</a:t>
            </a:r>
            <a:r>
              <a:rPr lang="zh-CN" altLang="en-US" dirty="0"/>
              <a:t>以及深度学习框架也都是</a:t>
            </a:r>
            <a:r>
              <a:rPr lang="zh-CN" altLang="en-US" dirty="0" smtClean="0"/>
              <a:t>基于</a:t>
            </a:r>
            <a:r>
              <a:rPr lang="en-US" altLang="zh-CN" dirty="0" smtClean="0"/>
              <a:t>Python</a:t>
            </a:r>
            <a:r>
              <a:rPr lang="zh-CN" altLang="en-US" dirty="0" smtClean="0"/>
              <a:t>语⾔进⾏开发的：</a:t>
            </a:r>
            <a:endParaRPr lang="en-US" altLang="zh-CN" dirty="0" smtClean="0"/>
          </a:p>
          <a:p>
            <a:r>
              <a:rPr lang="en-US" altLang="zh-CN" dirty="0"/>
              <a:t>Google</a:t>
            </a:r>
            <a:r>
              <a:rPr lang="zh-CN" altLang="en-US" dirty="0"/>
              <a:t>开源</a:t>
            </a:r>
            <a:r>
              <a:rPr lang="zh-CN" altLang="en-US" dirty="0" smtClean="0"/>
              <a:t>机器学习</a:t>
            </a:r>
            <a:r>
              <a:rPr lang="zh-CN" altLang="en-US" dirty="0"/>
              <a:t>框架：</a:t>
            </a:r>
            <a:r>
              <a:rPr lang="en-US" altLang="zh-CN" dirty="0"/>
              <a:t>TensorFlow</a:t>
            </a:r>
          </a:p>
          <a:p>
            <a:r>
              <a:rPr lang="zh-CN" altLang="en-US" dirty="0"/>
              <a:t>开源社区主推学习框架</a:t>
            </a:r>
            <a:r>
              <a:rPr lang="zh-CN" altLang="en-US" dirty="0" smtClean="0"/>
              <a:t>：</a:t>
            </a:r>
            <a:r>
              <a:rPr lang="en-US" altLang="zh-CN" dirty="0" err="1"/>
              <a:t>S</a:t>
            </a:r>
            <a:r>
              <a:rPr lang="en-US" altLang="zh-CN" dirty="0" err="1" smtClean="0"/>
              <a:t>cikit</a:t>
            </a:r>
            <a:r>
              <a:rPr lang="en-US" altLang="zh-CN" dirty="0" smtClean="0"/>
              <a:t>-learn</a:t>
            </a:r>
            <a:endParaRPr lang="en-US" altLang="zh-CN" dirty="0"/>
          </a:p>
          <a:p>
            <a:r>
              <a:rPr lang="zh-CN" altLang="en-US" dirty="0"/>
              <a:t>百度开源深度学习框架：</a:t>
            </a:r>
            <a:r>
              <a:rPr lang="en-US" altLang="zh-CN" dirty="0"/>
              <a:t>Paddle</a:t>
            </a:r>
            <a:endParaRPr lang="zh-CN" altLang="en-US" dirty="0"/>
          </a:p>
        </p:txBody>
      </p:sp>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概述</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2</a:t>
            </a:r>
            <a:r>
              <a:rPr kumimoji="1" lang="zh-CN" altLang="en-US" dirty="0" smtClean="0"/>
              <a:t>、</a:t>
            </a:r>
            <a:r>
              <a:rPr kumimoji="1" lang="en-US" altLang="zh-CN" dirty="0" smtClean="0"/>
              <a:t>Python</a:t>
            </a:r>
            <a:r>
              <a:rPr kumimoji="1" lang="zh-CN" altLang="en-US" dirty="0" smtClean="0"/>
              <a:t>语言介绍</a:t>
            </a:r>
            <a:endParaRPr kumimoji="1" lang="zh-CN" altLang="en-US" dirty="0"/>
          </a:p>
        </p:txBody>
      </p:sp>
    </p:spTree>
    <p:extLst>
      <p:ext uri="{BB962C8B-B14F-4D97-AF65-F5344CB8AC3E}">
        <p14:creationId xmlns:p14="http://schemas.microsoft.com/office/powerpoint/2010/main" val="212984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64C089C-0935-5E44-B9F7-7E9F84DDBA17}"/>
              </a:ext>
            </a:extLst>
          </p:cNvPr>
          <p:cNvSpPr>
            <a:spLocks noGrp="1"/>
          </p:cNvSpPr>
          <p:nvPr>
            <p:ph type="title"/>
          </p:nvPr>
        </p:nvSpPr>
        <p:spPr/>
        <p:txBody>
          <a:bodyPr/>
          <a:lstStyle/>
          <a:p>
            <a:r>
              <a:rPr kumimoji="1" lang="en-US" altLang="zh-CN" dirty="0" smtClean="0"/>
              <a:t>Python</a:t>
            </a:r>
            <a:r>
              <a:rPr kumimoji="1" lang="zh-CN" altLang="en-US" dirty="0" smtClean="0"/>
              <a:t>概述</a:t>
            </a:r>
            <a:endParaRPr kumimoji="1" lang="zh-CN" altLang="en-US" dirty="0"/>
          </a:p>
        </p:txBody>
      </p:sp>
      <p:sp>
        <p:nvSpPr>
          <p:cNvPr id="4" name="文本占位符 3">
            <a:extLst>
              <a:ext uri="{FF2B5EF4-FFF2-40B4-BE49-F238E27FC236}">
                <a16:creationId xmlns="" xmlns:a16="http://schemas.microsoft.com/office/drawing/2014/main" id="{6CF94E84-6F22-C942-A1D4-BA6A5DBD17DC}"/>
              </a:ext>
            </a:extLst>
          </p:cNvPr>
          <p:cNvSpPr>
            <a:spLocks noGrp="1"/>
          </p:cNvSpPr>
          <p:nvPr>
            <p:ph type="body" sz="quarter" idx="10"/>
          </p:nvPr>
        </p:nvSpPr>
        <p:spPr/>
        <p:txBody>
          <a:bodyPr/>
          <a:lstStyle/>
          <a:p>
            <a:r>
              <a:rPr kumimoji="1" lang="en-US" altLang="zh-CN" dirty="0" smtClean="0"/>
              <a:t>3</a:t>
            </a:r>
            <a:r>
              <a:rPr kumimoji="1" lang="zh-CN" altLang="en-US" dirty="0" smtClean="0"/>
              <a:t>、</a:t>
            </a:r>
            <a:r>
              <a:rPr kumimoji="1" lang="en-US" altLang="zh-CN" dirty="0"/>
              <a:t>Python2.x</a:t>
            </a:r>
            <a:r>
              <a:rPr kumimoji="1" lang="zh-CN" altLang="en-US" dirty="0"/>
              <a:t>与</a:t>
            </a:r>
            <a:r>
              <a:rPr kumimoji="1" lang="en-US" altLang="zh-CN" dirty="0"/>
              <a:t>Python3.x</a:t>
            </a:r>
            <a:r>
              <a:rPr kumimoji="1" lang="zh-CN" altLang="en-US" dirty="0"/>
              <a:t>版本</a:t>
            </a:r>
            <a:r>
              <a:rPr kumimoji="1" lang="zh-CN" altLang="en-US" dirty="0" smtClean="0"/>
              <a:t>对比</a:t>
            </a:r>
            <a:endParaRPr kumimoji="1"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2293731791"/>
              </p:ext>
            </p:extLst>
          </p:nvPr>
        </p:nvGraphicFramePr>
        <p:xfrm>
          <a:off x="843280" y="1573106"/>
          <a:ext cx="10505439" cy="4759680"/>
        </p:xfrm>
        <a:graphic>
          <a:graphicData uri="http://schemas.openxmlformats.org/drawingml/2006/table">
            <a:tbl>
              <a:tblPr firstRow="1" bandRow="1">
                <a:tableStyleId>{5C22544A-7EE6-4342-B048-85BDC9FD1C3A}</a:tableStyleId>
              </a:tblPr>
              <a:tblGrid>
                <a:gridCol w="3501813"/>
                <a:gridCol w="3501813"/>
                <a:gridCol w="3501813"/>
              </a:tblGrid>
              <a:tr h="769056">
                <a:tc>
                  <a:txBody>
                    <a:bodyPr/>
                    <a:lstStyle/>
                    <a:p>
                      <a:r>
                        <a:rPr lang="zh-CN" altLang="en-US" sz="1800" dirty="0" smtClean="0"/>
                        <a:t>差异点</a:t>
                      </a:r>
                      <a:endParaRPr lang="zh-CN" altLang="en-US" sz="1800" dirty="0"/>
                    </a:p>
                  </a:txBody>
                  <a:tcPr anchor="ctr" anchorCtr="1">
                    <a:solidFill>
                      <a:srgbClr val="AD2B26"/>
                    </a:solidFill>
                  </a:tcPr>
                </a:tc>
                <a:tc>
                  <a:txBody>
                    <a:bodyPr/>
                    <a:lstStyle/>
                    <a:p>
                      <a:r>
                        <a:rPr lang="en-US" altLang="zh-CN" sz="1800" dirty="0" smtClean="0"/>
                        <a:t>Python2</a:t>
                      </a:r>
                      <a:endParaRPr lang="zh-CN" altLang="en-US" sz="1800" dirty="0"/>
                    </a:p>
                  </a:txBody>
                  <a:tcPr anchor="ctr" anchorCtr="1">
                    <a:solidFill>
                      <a:srgbClr val="AD2B26"/>
                    </a:solidFill>
                  </a:tcPr>
                </a:tc>
                <a:tc>
                  <a:txBody>
                    <a:bodyPr/>
                    <a:lstStyle/>
                    <a:p>
                      <a:r>
                        <a:rPr lang="en-US" altLang="zh-CN" sz="1800" dirty="0" smtClean="0"/>
                        <a:t>Python3</a:t>
                      </a:r>
                      <a:endParaRPr lang="zh-CN" altLang="en-US" sz="1800" dirty="0"/>
                    </a:p>
                  </a:txBody>
                  <a:tcPr anchor="ctr" anchorCtr="1">
                    <a:solidFill>
                      <a:srgbClr val="AD2B26"/>
                    </a:solidFill>
                  </a:tcPr>
                </a:tc>
              </a:tr>
              <a:tr h="769056">
                <a:tc>
                  <a:txBody>
                    <a:bodyPr/>
                    <a:lstStyle/>
                    <a:p>
                      <a:r>
                        <a:rPr lang="zh-CN" altLang="en-US" sz="1800" dirty="0" smtClean="0"/>
                        <a:t>输出方式</a:t>
                      </a:r>
                      <a:endParaRPr lang="zh-CN" altLang="en-US" sz="1800" dirty="0"/>
                    </a:p>
                  </a:txBody>
                  <a:tcPr anchor="ctr" anchorCtr="1"/>
                </a:tc>
                <a:tc>
                  <a:txBody>
                    <a:bodyPr/>
                    <a:lstStyle/>
                    <a:p>
                      <a:r>
                        <a:rPr lang="zh-CN" altLang="en-US" sz="1800" dirty="0" smtClean="0"/>
                        <a:t>用</a:t>
                      </a:r>
                      <a:r>
                        <a:rPr lang="en-US" altLang="zh-CN" sz="1800" dirty="0" smtClean="0"/>
                        <a:t>print</a:t>
                      </a:r>
                      <a:r>
                        <a:rPr lang="zh-CN" altLang="en-US" sz="1800" dirty="0" smtClean="0"/>
                        <a:t>关键字，如</a:t>
                      </a:r>
                      <a:r>
                        <a:rPr lang="en-US" altLang="zh-CN" sz="1800" dirty="0" smtClean="0"/>
                        <a:t>print “hello”</a:t>
                      </a:r>
                      <a:endParaRPr lang="zh-CN" altLang="en-US" sz="1800" dirty="0"/>
                    </a:p>
                  </a:txBody>
                  <a:tcPr anchor="ctr" anchorCtr="1"/>
                </a:tc>
                <a:tc>
                  <a:txBody>
                    <a:bodyPr/>
                    <a:lstStyle/>
                    <a:p>
                      <a:r>
                        <a:rPr lang="zh-CN" altLang="en-US" sz="1800" dirty="0" smtClean="0"/>
                        <a:t>用</a:t>
                      </a:r>
                      <a:r>
                        <a:rPr lang="en-US" altLang="zh-CN" sz="1800" dirty="0" smtClean="0"/>
                        <a:t>print()</a:t>
                      </a:r>
                      <a:r>
                        <a:rPr lang="zh-CN" altLang="en-US" sz="1800" dirty="0" smtClean="0"/>
                        <a:t>函数，如</a:t>
                      </a:r>
                      <a:r>
                        <a:rPr lang="en-US" altLang="zh-CN" sz="1800" dirty="0" smtClean="0"/>
                        <a:t>print(“hello”)</a:t>
                      </a:r>
                      <a:endParaRPr lang="zh-CN" altLang="en-US" dirty="0"/>
                    </a:p>
                  </a:txBody>
                  <a:tcPr anchor="ctr" anchorCtr="1"/>
                </a:tc>
              </a:tr>
              <a:tr h="769056">
                <a:tc>
                  <a:txBody>
                    <a:bodyPr/>
                    <a:lstStyle/>
                    <a:p>
                      <a:r>
                        <a:rPr lang="zh-CN" altLang="en-US" sz="1800" dirty="0" smtClean="0"/>
                        <a:t>输入方式</a:t>
                      </a:r>
                      <a:endParaRPr lang="zh-CN" altLang="en-US" sz="1800" dirty="0"/>
                    </a:p>
                  </a:txBody>
                  <a:tcPr anchor="ctr" anchorCtr="1"/>
                </a:tc>
                <a:tc>
                  <a:txBody>
                    <a:bodyPr/>
                    <a:lstStyle/>
                    <a:p>
                      <a:r>
                        <a:rPr lang="zh-CN" altLang="en-US" sz="1800" dirty="0" smtClean="0"/>
                        <a:t>用</a:t>
                      </a:r>
                      <a:r>
                        <a:rPr lang="en-US" altLang="zh-CN" sz="1800" dirty="0" err="1" smtClean="0"/>
                        <a:t>raw_input</a:t>
                      </a:r>
                      <a:r>
                        <a:rPr lang="en-US" altLang="zh-CN" sz="1800" dirty="0" smtClean="0"/>
                        <a:t>()</a:t>
                      </a:r>
                      <a:r>
                        <a:rPr lang="zh-CN" altLang="en-US" sz="1800" dirty="0" smtClean="0"/>
                        <a:t>函数</a:t>
                      </a:r>
                      <a:endParaRPr lang="zh-CN" altLang="en-US" sz="1800" dirty="0"/>
                    </a:p>
                  </a:txBody>
                  <a:tcPr anchor="ctr" anchorCtr="1"/>
                </a:tc>
                <a:tc>
                  <a:txBody>
                    <a:bodyPr/>
                    <a:lstStyle/>
                    <a:p>
                      <a:r>
                        <a:rPr lang="zh-CN" altLang="en-US" sz="1800" dirty="0" smtClean="0"/>
                        <a:t>用</a:t>
                      </a:r>
                      <a:r>
                        <a:rPr lang="en-US" altLang="zh-CN" sz="1800" dirty="0" smtClean="0"/>
                        <a:t>input()</a:t>
                      </a:r>
                      <a:r>
                        <a:rPr lang="zh-CN" altLang="en-US" sz="1800" baseline="0" dirty="0" smtClean="0"/>
                        <a:t>函数</a:t>
                      </a:r>
                      <a:endParaRPr lang="zh-CN" altLang="en-US" sz="1800" dirty="0"/>
                    </a:p>
                  </a:txBody>
                  <a:tcPr anchor="ctr" anchorCtr="1"/>
                </a:tc>
              </a:tr>
              <a:tr h="769056">
                <a:tc>
                  <a:txBody>
                    <a:bodyPr/>
                    <a:lstStyle/>
                    <a:p>
                      <a:r>
                        <a:rPr lang="zh-CN" altLang="en-US" sz="1800" dirty="0" smtClean="0"/>
                        <a:t>字符串编码格式</a:t>
                      </a:r>
                      <a:endParaRPr lang="zh-CN" altLang="en-US" sz="1800" dirty="0"/>
                    </a:p>
                  </a:txBody>
                  <a:tcPr anchor="ctr" anchorCtr="1"/>
                </a:tc>
                <a:tc>
                  <a:txBody>
                    <a:bodyPr/>
                    <a:lstStyle/>
                    <a:p>
                      <a:r>
                        <a:rPr lang="zh-CN" altLang="en-US" sz="1800" dirty="0" smtClean="0"/>
                        <a:t>默认采用</a:t>
                      </a:r>
                      <a:r>
                        <a:rPr lang="en-US" altLang="zh-CN" sz="1800" dirty="0" smtClean="0"/>
                        <a:t>ASCII</a:t>
                      </a:r>
                      <a:endParaRPr lang="zh-CN" altLang="en-US" sz="1800" dirty="0"/>
                    </a:p>
                  </a:txBody>
                  <a:tcPr anchor="ctr" anchorCtr="1"/>
                </a:tc>
                <a:tc>
                  <a:txBody>
                    <a:bodyPr/>
                    <a:lstStyle/>
                    <a:p>
                      <a:r>
                        <a:rPr lang="zh-CN" altLang="en-US" sz="1800" dirty="0" smtClean="0"/>
                        <a:t>默认使用</a:t>
                      </a:r>
                      <a:r>
                        <a:rPr lang="en-US" altLang="zh-CN" sz="1800" dirty="0" smtClean="0"/>
                        <a:t>Unicode</a:t>
                      </a:r>
                      <a:endParaRPr lang="zh-CN" altLang="en-US" sz="1800" dirty="0"/>
                    </a:p>
                  </a:txBody>
                  <a:tcPr anchor="ctr" anchorCtr="1"/>
                </a:tc>
              </a:tr>
              <a:tr h="769056">
                <a:tc>
                  <a:txBody>
                    <a:bodyPr/>
                    <a:lstStyle/>
                    <a:p>
                      <a:r>
                        <a:rPr lang="zh-CN" altLang="en-US" sz="1800" u="none" strike="noStrike" kern="1200" baseline="0" dirty="0" smtClean="0"/>
                        <a:t>格式化字符串方式</a:t>
                      </a:r>
                      <a:endParaRPr lang="zh-CN" altLang="en-US" sz="1800" dirty="0"/>
                    </a:p>
                  </a:txBody>
                  <a:tcPr anchor="ctr" anchorCtr="1"/>
                </a:tc>
                <a:tc>
                  <a:txBody>
                    <a:bodyPr/>
                    <a:lstStyle/>
                    <a:p>
                      <a:r>
                        <a:rPr lang="zh-CN" altLang="en-US" sz="1800" dirty="0" smtClean="0"/>
                        <a:t>用</a:t>
                      </a:r>
                      <a:r>
                        <a:rPr lang="en-US" altLang="zh-CN" sz="1800" dirty="0" smtClean="0"/>
                        <a:t>%</a:t>
                      </a:r>
                      <a:r>
                        <a:rPr lang="zh-CN" altLang="en-US" sz="1800" dirty="0" smtClean="0"/>
                        <a:t>百分号，如</a:t>
                      </a:r>
                      <a:r>
                        <a:rPr lang="en-US" altLang="zh-CN" sz="1800" dirty="0" smtClean="0"/>
                        <a:t>”Hello,</a:t>
                      </a:r>
                      <a:r>
                        <a:rPr lang="en-US" altLang="zh-CN" sz="1800" baseline="0" dirty="0" smtClean="0"/>
                        <a:t> %s</a:t>
                      </a:r>
                      <a:r>
                        <a:rPr lang="en-US" altLang="zh-CN" sz="1800" dirty="0" smtClean="0"/>
                        <a:t>” % (“World”)</a:t>
                      </a:r>
                      <a:endParaRPr lang="zh-CN" altLang="en-US" sz="1800" dirty="0"/>
                    </a:p>
                  </a:txBody>
                  <a:tcPr anchor="ctr" anchorCtr="1"/>
                </a:tc>
                <a:tc>
                  <a:txBody>
                    <a:bodyPr/>
                    <a:lstStyle/>
                    <a:p>
                      <a:r>
                        <a:rPr lang="zh-CN" altLang="en-US" sz="1800" dirty="0" smtClean="0"/>
                        <a:t>用</a:t>
                      </a:r>
                      <a:r>
                        <a:rPr lang="en-US" altLang="zh-CN" sz="1800" dirty="0" smtClean="0"/>
                        <a:t>format()</a:t>
                      </a:r>
                      <a:r>
                        <a:rPr lang="zh-CN" altLang="en-US" sz="1800" dirty="0" smtClean="0"/>
                        <a:t>函数，如</a:t>
                      </a:r>
                      <a:r>
                        <a:rPr lang="en-US" altLang="zh-CN" sz="1800" dirty="0" smtClean="0"/>
                        <a:t>”Hello,</a:t>
                      </a:r>
                      <a:r>
                        <a:rPr lang="en-US" altLang="zh-CN" sz="1800" baseline="0" dirty="0" smtClean="0"/>
                        <a:t> {}</a:t>
                      </a:r>
                      <a:r>
                        <a:rPr lang="en-US" altLang="zh-CN" sz="1800" dirty="0" smtClean="0"/>
                        <a:t>”.format(“World”)</a:t>
                      </a:r>
                      <a:endParaRPr lang="zh-CN" altLang="en-US" sz="1800" dirty="0"/>
                    </a:p>
                  </a:txBody>
                  <a:tcPr anchor="ctr" anchorCtr="1"/>
                </a:tc>
              </a:tr>
              <a:tr h="769056">
                <a:tc>
                  <a:txBody>
                    <a:bodyPr/>
                    <a:lstStyle/>
                    <a:p>
                      <a:r>
                        <a:rPr lang="zh-CN" altLang="en-US" sz="1800" u="none" strike="noStrike" kern="1200" baseline="0" dirty="0" smtClean="0"/>
                        <a:t>源文件的编码格式</a:t>
                      </a:r>
                      <a:endParaRPr lang="zh-CN" altLang="en-US" sz="1800" dirty="0"/>
                    </a:p>
                  </a:txBody>
                  <a:tcPr anchor="ctr" anchorCtr="1"/>
                </a:tc>
                <a:tc>
                  <a:txBody>
                    <a:bodyPr/>
                    <a:lstStyle/>
                    <a:p>
                      <a:r>
                        <a:rPr lang="zh-CN" altLang="en-US" sz="1800" dirty="0" smtClean="0"/>
                        <a:t>默认采用 </a:t>
                      </a:r>
                      <a:r>
                        <a:rPr lang="en-US" altLang="zh-CN" sz="1800" dirty="0" smtClean="0"/>
                        <a:t>ASCII </a:t>
                      </a:r>
                      <a:r>
                        <a:rPr lang="zh-CN" altLang="en-US" sz="1800" dirty="0" smtClean="0"/>
                        <a:t>，因此使用中文时要在源文件开头加上一行</a:t>
                      </a:r>
                      <a:endParaRPr lang="en-US" altLang="zh-CN" sz="1800" dirty="0" smtClean="0"/>
                    </a:p>
                    <a:p>
                      <a:r>
                        <a:rPr lang="en-US" altLang="zh-CN" sz="1800" dirty="0" smtClean="0"/>
                        <a:t># --coding: utf-8 - -</a:t>
                      </a:r>
                      <a:endParaRPr lang="zh-CN" altLang="en-US" sz="1800" dirty="0"/>
                    </a:p>
                  </a:txBody>
                  <a:tcPr anchor="ctr" anchorCtr="1"/>
                </a:tc>
                <a:tc>
                  <a:txBody>
                    <a:bodyPr/>
                    <a:lstStyle/>
                    <a:p>
                      <a:r>
                        <a:rPr lang="zh-CN" altLang="en-US" sz="1800" dirty="0" smtClean="0"/>
                        <a:t>默认采用</a:t>
                      </a:r>
                      <a:r>
                        <a:rPr lang="en-US" altLang="zh-CN" sz="1800" dirty="0" smtClean="0"/>
                        <a:t>utf-8</a:t>
                      </a:r>
                      <a:endParaRPr lang="zh-CN" altLang="en-US" sz="1800" dirty="0"/>
                    </a:p>
                  </a:txBody>
                  <a:tcPr anchor="ctr" anchorCtr="1"/>
                </a:tc>
              </a:tr>
            </a:tbl>
          </a:graphicData>
        </a:graphic>
      </p:graphicFrame>
    </p:spTree>
    <p:extLst>
      <p:ext uri="{BB962C8B-B14F-4D97-AF65-F5344CB8AC3E}">
        <p14:creationId xmlns:p14="http://schemas.microsoft.com/office/powerpoint/2010/main" val="2825676190"/>
      </p:ext>
    </p:extLst>
  </p:cSld>
  <p:clrMapOvr>
    <a:masterClrMapping/>
  </p:clrMapOvr>
  <p:timing>
    <p:tnLst>
      <p:par>
        <p:cTn id="1" dur="indefinite" restart="never" nodeType="tmRoot"/>
      </p:par>
    </p:tnLst>
  </p:timing>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7619</TotalTime>
  <Words>3485</Words>
  <Application>Microsoft Office PowerPoint</Application>
  <PresentationFormat>宽屏</PresentationFormat>
  <Paragraphs>501</Paragraphs>
  <Slides>66</Slides>
  <Notes>5</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66</vt:i4>
      </vt:variant>
    </vt:vector>
  </HeadingPairs>
  <TitlesOfParts>
    <vt:vector size="86" baseType="lpstr">
      <vt:lpstr>Alibaba PuHuiTi B</vt:lpstr>
      <vt:lpstr>Alibaba PuHuiTi M</vt:lpstr>
      <vt:lpstr>Alibaba PuHuiTi R</vt:lpstr>
      <vt:lpstr>阿里巴巴普惠体</vt:lpstr>
      <vt:lpstr>等线</vt:lpstr>
      <vt:lpstr>黑体</vt:lpstr>
      <vt:lpstr>宋体</vt:lpstr>
      <vt:lpstr>微软雅黑</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Python环境搭建与输入输出</vt:lpstr>
      <vt:lpstr>PowerPoint 演示文稿</vt:lpstr>
      <vt:lpstr>PowerPoint 演示文稿</vt:lpstr>
      <vt:lpstr>Python概述</vt:lpstr>
      <vt:lpstr>Python概述</vt:lpstr>
      <vt:lpstr>Python概述</vt:lpstr>
      <vt:lpstr>Python概述</vt:lpstr>
      <vt:lpstr>Python概述</vt:lpstr>
      <vt:lpstr>Python概述</vt:lpstr>
      <vt:lpstr>Python概述</vt:lpstr>
      <vt:lpstr>Python解析器</vt:lpstr>
      <vt:lpstr>Python解析器</vt:lpstr>
      <vt:lpstr>Python解析器</vt:lpstr>
      <vt:lpstr>Python解析器</vt:lpstr>
      <vt:lpstr>Python解析器</vt:lpstr>
      <vt:lpstr>PyCharm开发利器</vt:lpstr>
      <vt:lpstr>Python开发利器</vt:lpstr>
      <vt:lpstr>Python开发利器</vt:lpstr>
      <vt:lpstr>Python开发利器</vt:lpstr>
      <vt:lpstr>Python开发利器</vt:lpstr>
      <vt:lpstr>Python开发利器</vt:lpstr>
      <vt:lpstr>Python开发利器</vt:lpstr>
      <vt:lpstr>Python开发利器</vt:lpstr>
      <vt:lpstr>Python开发利器</vt:lpstr>
      <vt:lpstr>Python开发利器</vt:lpstr>
      <vt:lpstr>Python开发利器</vt:lpstr>
      <vt:lpstr>Python开发利器</vt:lpstr>
      <vt:lpstr>Python开发利器</vt:lpstr>
      <vt:lpstr>Python开发利器</vt:lpstr>
      <vt:lpstr>Python开发利器</vt:lpstr>
      <vt:lpstr>Python开发利器</vt:lpstr>
      <vt:lpstr>Python开发利器</vt:lpstr>
      <vt:lpstr>Python注释</vt:lpstr>
      <vt:lpstr>Python注释</vt:lpstr>
      <vt:lpstr>Python注释</vt:lpstr>
      <vt:lpstr>Python注释</vt:lpstr>
      <vt:lpstr>Python注释</vt:lpstr>
      <vt:lpstr>Python注释</vt:lpstr>
      <vt:lpstr>Python注释</vt:lpstr>
      <vt:lpstr>上午练习题</vt:lpstr>
      <vt:lpstr>Python变量</vt:lpstr>
      <vt:lpstr>Python变量</vt:lpstr>
      <vt:lpstr>Python变量</vt:lpstr>
      <vt:lpstr>Python变量</vt:lpstr>
      <vt:lpstr>Python变量</vt:lpstr>
      <vt:lpstr>Python变量</vt:lpstr>
      <vt:lpstr>Python变量</vt:lpstr>
      <vt:lpstr>Python变量</vt:lpstr>
      <vt:lpstr>Python变量</vt:lpstr>
      <vt:lpstr>Python变量</vt:lpstr>
      <vt:lpstr>认识Bug</vt:lpstr>
      <vt:lpstr>认识Bug</vt:lpstr>
      <vt:lpstr>认识Bug</vt:lpstr>
      <vt:lpstr>认识Bug</vt:lpstr>
      <vt:lpstr>认识Bug</vt:lpstr>
      <vt:lpstr>认识Bug</vt:lpstr>
      <vt:lpstr>格式化输出</vt:lpstr>
      <vt:lpstr>格式化输出</vt:lpstr>
      <vt:lpstr>格式化输出</vt:lpstr>
      <vt:lpstr>格式化输出</vt:lpstr>
      <vt:lpstr>格式化输出</vt:lpstr>
      <vt:lpstr>Python的input()输入方法</vt:lpstr>
      <vt:lpstr>Python输入方法</vt:lpstr>
      <vt:lpstr>Python输入方法</vt:lpstr>
      <vt:lpstr>Python环境搭建与输出</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itheima</cp:lastModifiedBy>
  <cp:revision>401</cp:revision>
  <dcterms:created xsi:type="dcterms:W3CDTF">2020-03-31T02:23:27Z</dcterms:created>
  <dcterms:modified xsi:type="dcterms:W3CDTF">2021-03-06T10:32:05Z</dcterms:modified>
</cp:coreProperties>
</file>